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5"/>
    <p:sldMasterId id="2147485522" r:id="rId6"/>
  </p:sldMasterIdLst>
  <p:notesMasterIdLst>
    <p:notesMasterId r:id="rId38"/>
  </p:notesMasterIdLst>
  <p:handoutMasterIdLst>
    <p:handoutMasterId r:id="rId39"/>
  </p:handoutMasterIdLst>
  <p:sldIdLst>
    <p:sldId id="256" r:id="rId7"/>
    <p:sldId id="289" r:id="rId8"/>
    <p:sldId id="348" r:id="rId9"/>
    <p:sldId id="326" r:id="rId10"/>
    <p:sldId id="263" r:id="rId11"/>
    <p:sldId id="323" r:id="rId12"/>
    <p:sldId id="325" r:id="rId13"/>
    <p:sldId id="327" r:id="rId14"/>
    <p:sldId id="330" r:id="rId15"/>
    <p:sldId id="329" r:id="rId16"/>
    <p:sldId id="328" r:id="rId17"/>
    <p:sldId id="339" r:id="rId18"/>
    <p:sldId id="340" r:id="rId19"/>
    <p:sldId id="349" r:id="rId20"/>
    <p:sldId id="341" r:id="rId21"/>
    <p:sldId id="350" r:id="rId22"/>
    <p:sldId id="321" r:id="rId23"/>
    <p:sldId id="333" r:id="rId24"/>
    <p:sldId id="301" r:id="rId25"/>
    <p:sldId id="312" r:id="rId26"/>
    <p:sldId id="316" r:id="rId27"/>
    <p:sldId id="318" r:id="rId28"/>
    <p:sldId id="320" r:id="rId29"/>
    <p:sldId id="314" r:id="rId30"/>
    <p:sldId id="267" r:id="rId31"/>
    <p:sldId id="322" r:id="rId32"/>
    <p:sldId id="346" r:id="rId33"/>
    <p:sldId id="347" r:id="rId34"/>
    <p:sldId id="334" r:id="rId35"/>
    <p:sldId id="351" r:id="rId36"/>
    <p:sldId id="281" r:id="rId37"/>
  </p:sldIdLst>
  <p:sldSz cx="9906000" cy="6858000" type="A4"/>
  <p:notesSz cx="6858000" cy="987425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462C84D4-C0D3-4321-8E79-A5EE7B316FCB}">
          <p14:sldIdLst>
            <p14:sldId id="256"/>
            <p14:sldId id="289"/>
            <p14:sldId id="348"/>
          </p14:sldIdLst>
        </p14:section>
        <p14:section name="Untitled Section" id="{5AAFB1DA-2B0A-4B9B-A96D-18D597F6B977}">
          <p14:sldIdLst>
            <p14:sldId id="326"/>
            <p14:sldId id="263"/>
            <p14:sldId id="323"/>
            <p14:sldId id="325"/>
            <p14:sldId id="327"/>
            <p14:sldId id="330"/>
            <p14:sldId id="329"/>
            <p14:sldId id="328"/>
            <p14:sldId id="339"/>
            <p14:sldId id="340"/>
            <p14:sldId id="349"/>
            <p14:sldId id="341"/>
            <p14:sldId id="350"/>
            <p14:sldId id="321"/>
            <p14:sldId id="333"/>
            <p14:sldId id="301"/>
            <p14:sldId id="312"/>
            <p14:sldId id="316"/>
            <p14:sldId id="318"/>
            <p14:sldId id="320"/>
            <p14:sldId id="314"/>
            <p14:sldId id="267"/>
            <p14:sldId id="322"/>
          </p14:sldIdLst>
        </p14:section>
        <p14:section name="Untitled Section" id="{ACD457E0-F009-4178-A7E0-0CA5739D9305}">
          <p14:sldIdLst>
            <p14:sldId id="346"/>
            <p14:sldId id="347"/>
            <p14:sldId id="334"/>
            <p14:sldId id="351"/>
            <p14:sldId id="281"/>
          </p14:sldIdLst>
        </p14:section>
      </p14:sectionLst>
    </p:ext>
    <p:ext uri="{EFAFB233-063F-42B5-8137-9DF3F51BA10A}">
      <p15:sldGuideLst xmlns:p15="http://schemas.microsoft.com/office/powerpoint/2012/main">
        <p15:guide id="1" orient="horz" pos="1298">
          <p15:clr>
            <a:srgbClr val="A4A3A4"/>
          </p15:clr>
        </p15:guide>
        <p15:guide id="2" orient="horz" pos="3702">
          <p15:clr>
            <a:srgbClr val="A4A3A4"/>
          </p15:clr>
        </p15:guide>
        <p15:guide id="3" pos="580">
          <p15:clr>
            <a:srgbClr val="A4A3A4"/>
          </p15:clr>
        </p15:guide>
        <p15:guide id="4" pos="52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8300"/>
    <a:srgbClr val="981E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15A261-E653-4ECF-AF35-5642B0C44E96}" v="30" dt="2025-03-25T10:34:55.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660"/>
  </p:normalViewPr>
  <p:slideViewPr>
    <p:cSldViewPr snapToGrid="0">
      <p:cViewPr varScale="1">
        <p:scale>
          <a:sx n="96" d="100"/>
          <a:sy n="96" d="100"/>
        </p:scale>
        <p:origin x="1003" y="77"/>
      </p:cViewPr>
      <p:guideLst>
        <p:guide orient="horz" pos="1298"/>
        <p:guide orient="horz" pos="3702"/>
        <p:guide pos="580"/>
        <p:guide pos="52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3A759-4054-4C10-BA7D-489A470831F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31B3A34-12F4-41C8-AB94-30863DC03D22}">
      <dgm:prSet/>
      <dgm:spPr/>
      <dgm:t>
        <a:bodyPr/>
        <a:lstStyle/>
        <a:p>
          <a:r>
            <a:rPr lang="en-GB"/>
            <a:t>The consequences for your client could be devastating. </a:t>
          </a:r>
          <a:endParaRPr lang="en-US"/>
        </a:p>
      </dgm:t>
    </dgm:pt>
    <dgm:pt modelId="{C9F52405-7851-45EC-8DC0-48DEAC94955E}" type="parTrans" cxnId="{B5D49D08-FC71-4CDC-BF7B-EF76683B41ED}">
      <dgm:prSet/>
      <dgm:spPr/>
      <dgm:t>
        <a:bodyPr/>
        <a:lstStyle/>
        <a:p>
          <a:endParaRPr lang="en-US"/>
        </a:p>
      </dgm:t>
    </dgm:pt>
    <dgm:pt modelId="{B7852804-071F-4894-B6EB-FB84C62EECEA}" type="sibTrans" cxnId="{B5D49D08-FC71-4CDC-BF7B-EF76683B41ED}">
      <dgm:prSet/>
      <dgm:spPr/>
      <dgm:t>
        <a:bodyPr/>
        <a:lstStyle/>
        <a:p>
          <a:endParaRPr lang="en-US"/>
        </a:p>
      </dgm:t>
    </dgm:pt>
    <dgm:pt modelId="{6874D12E-28A0-4393-A25F-CBD88CFF859C}">
      <dgm:prSet/>
      <dgm:spPr/>
      <dgm:t>
        <a:bodyPr/>
        <a:lstStyle/>
        <a:p>
          <a:r>
            <a:rPr lang="en-GB"/>
            <a:t>They may:</a:t>
          </a:r>
          <a:endParaRPr lang="en-US"/>
        </a:p>
      </dgm:t>
    </dgm:pt>
    <dgm:pt modelId="{C9F18749-C2E0-47C5-BC6D-E8923E8A392A}" type="parTrans" cxnId="{A8652275-267B-44C9-975D-A143FB510025}">
      <dgm:prSet/>
      <dgm:spPr/>
      <dgm:t>
        <a:bodyPr/>
        <a:lstStyle/>
        <a:p>
          <a:endParaRPr lang="en-US"/>
        </a:p>
      </dgm:t>
    </dgm:pt>
    <dgm:pt modelId="{2058100E-AB5E-47BD-AD0B-2CBC4DF8DCED}" type="sibTrans" cxnId="{A8652275-267B-44C9-975D-A143FB510025}">
      <dgm:prSet/>
      <dgm:spPr/>
      <dgm:t>
        <a:bodyPr/>
        <a:lstStyle/>
        <a:p>
          <a:endParaRPr lang="en-US"/>
        </a:p>
      </dgm:t>
    </dgm:pt>
    <dgm:pt modelId="{2DB3F403-1593-4EFB-AA84-C9D957CF5B33}">
      <dgm:prSet/>
      <dgm:spPr/>
      <dgm:t>
        <a:bodyPr/>
        <a:lstStyle/>
        <a:p>
          <a:r>
            <a:rPr lang="en-GB"/>
            <a:t>Lose their property and possessions</a:t>
          </a:r>
          <a:endParaRPr lang="en-US"/>
        </a:p>
      </dgm:t>
    </dgm:pt>
    <dgm:pt modelId="{9B1DBC9E-E985-4020-9DFC-62409B39F00D}" type="parTrans" cxnId="{10FFFAC9-8D83-44B7-82EA-3B1E0B5A78A0}">
      <dgm:prSet/>
      <dgm:spPr/>
      <dgm:t>
        <a:bodyPr/>
        <a:lstStyle/>
        <a:p>
          <a:endParaRPr lang="en-US"/>
        </a:p>
      </dgm:t>
    </dgm:pt>
    <dgm:pt modelId="{20DA10F0-C9E2-49D1-B311-AC74E3A397C2}" type="sibTrans" cxnId="{10FFFAC9-8D83-44B7-82EA-3B1E0B5A78A0}">
      <dgm:prSet/>
      <dgm:spPr/>
      <dgm:t>
        <a:bodyPr/>
        <a:lstStyle/>
        <a:p>
          <a:endParaRPr lang="en-US"/>
        </a:p>
      </dgm:t>
    </dgm:pt>
    <dgm:pt modelId="{E4D24A41-6EF0-42BC-8606-3D768E744D78}">
      <dgm:prSet/>
      <dgm:spPr/>
      <dgm:t>
        <a:bodyPr/>
        <a:lstStyle/>
        <a:p>
          <a:r>
            <a:rPr lang="en-GB"/>
            <a:t>Have to leave their home</a:t>
          </a:r>
          <a:endParaRPr lang="en-US"/>
        </a:p>
      </dgm:t>
    </dgm:pt>
    <dgm:pt modelId="{84958FFB-FCE9-4BC6-859F-7236B651B433}" type="parTrans" cxnId="{70709C1E-92FE-4976-AE1E-7A9C719A2CA3}">
      <dgm:prSet/>
      <dgm:spPr/>
      <dgm:t>
        <a:bodyPr/>
        <a:lstStyle/>
        <a:p>
          <a:endParaRPr lang="en-US"/>
        </a:p>
      </dgm:t>
    </dgm:pt>
    <dgm:pt modelId="{68216333-21D7-4508-AC3A-C1AEE08E0A99}" type="sibTrans" cxnId="{70709C1E-92FE-4976-AE1E-7A9C719A2CA3}">
      <dgm:prSet/>
      <dgm:spPr/>
      <dgm:t>
        <a:bodyPr/>
        <a:lstStyle/>
        <a:p>
          <a:endParaRPr lang="en-US"/>
        </a:p>
      </dgm:t>
    </dgm:pt>
    <dgm:pt modelId="{9EB0469A-9C80-4529-B420-C141F339BDCE}">
      <dgm:prSet/>
      <dgm:spPr/>
      <dgm:t>
        <a:bodyPr/>
        <a:lstStyle/>
        <a:p>
          <a:r>
            <a:rPr lang="en-GB"/>
            <a:t>Suffer life changing injuries such as burns </a:t>
          </a:r>
          <a:endParaRPr lang="en-US"/>
        </a:p>
      </dgm:t>
    </dgm:pt>
    <dgm:pt modelId="{F6AA5EC2-9CBE-432E-B5DD-246120B7A600}" type="parTrans" cxnId="{1F20F452-7FAA-4EAD-AEE0-E8E2CFCAC370}">
      <dgm:prSet/>
      <dgm:spPr/>
      <dgm:t>
        <a:bodyPr/>
        <a:lstStyle/>
        <a:p>
          <a:endParaRPr lang="en-US"/>
        </a:p>
      </dgm:t>
    </dgm:pt>
    <dgm:pt modelId="{67DB22B9-3F7A-464E-82D0-1BE4D42EF4AD}" type="sibTrans" cxnId="{1F20F452-7FAA-4EAD-AEE0-E8E2CFCAC370}">
      <dgm:prSet/>
      <dgm:spPr/>
      <dgm:t>
        <a:bodyPr/>
        <a:lstStyle/>
        <a:p>
          <a:endParaRPr lang="en-US"/>
        </a:p>
      </dgm:t>
    </dgm:pt>
    <dgm:pt modelId="{37066D2D-AF47-46B6-8357-A9B1BFCAFFB7}">
      <dgm:prSet/>
      <dgm:spPr/>
      <dgm:t>
        <a:bodyPr/>
        <a:lstStyle/>
        <a:p>
          <a:r>
            <a:rPr lang="en-GB" dirty="0"/>
            <a:t>Be Fatally Injured </a:t>
          </a:r>
          <a:endParaRPr lang="en-US" dirty="0"/>
        </a:p>
      </dgm:t>
    </dgm:pt>
    <dgm:pt modelId="{7FF3A7FD-BF59-4628-B3FA-A41794D91D3E}" type="parTrans" cxnId="{B6286AC7-F126-4D60-9D04-3481766D71ED}">
      <dgm:prSet/>
      <dgm:spPr/>
      <dgm:t>
        <a:bodyPr/>
        <a:lstStyle/>
        <a:p>
          <a:endParaRPr lang="en-US"/>
        </a:p>
      </dgm:t>
    </dgm:pt>
    <dgm:pt modelId="{CB5BDD5C-A2B9-461B-9654-6944F16A4CEF}" type="sibTrans" cxnId="{B6286AC7-F126-4D60-9D04-3481766D71ED}">
      <dgm:prSet/>
      <dgm:spPr/>
      <dgm:t>
        <a:bodyPr/>
        <a:lstStyle/>
        <a:p>
          <a:endParaRPr lang="en-US"/>
        </a:p>
      </dgm:t>
    </dgm:pt>
    <dgm:pt modelId="{26158848-7F47-4CC5-AE88-D9329910C750}" type="pres">
      <dgm:prSet presAssocID="{AE93A759-4054-4C10-BA7D-489A470831F8}" presName="linear" presStyleCnt="0">
        <dgm:presLayoutVars>
          <dgm:animLvl val="lvl"/>
          <dgm:resizeHandles val="exact"/>
        </dgm:presLayoutVars>
      </dgm:prSet>
      <dgm:spPr/>
    </dgm:pt>
    <dgm:pt modelId="{0118C7BA-C389-4267-B596-0A8738944032}" type="pres">
      <dgm:prSet presAssocID="{531B3A34-12F4-41C8-AB94-30863DC03D22}" presName="parentText" presStyleLbl="node1" presStyleIdx="0" presStyleCnt="6">
        <dgm:presLayoutVars>
          <dgm:chMax val="0"/>
          <dgm:bulletEnabled val="1"/>
        </dgm:presLayoutVars>
      </dgm:prSet>
      <dgm:spPr/>
    </dgm:pt>
    <dgm:pt modelId="{D95EC7B7-E1DB-437B-BD03-C328D70DEAE7}" type="pres">
      <dgm:prSet presAssocID="{B7852804-071F-4894-B6EB-FB84C62EECEA}" presName="spacer" presStyleCnt="0"/>
      <dgm:spPr/>
    </dgm:pt>
    <dgm:pt modelId="{398CC17E-275D-41E4-9B78-BF1A2FCC90DC}" type="pres">
      <dgm:prSet presAssocID="{6874D12E-28A0-4393-A25F-CBD88CFF859C}" presName="parentText" presStyleLbl="node1" presStyleIdx="1" presStyleCnt="6">
        <dgm:presLayoutVars>
          <dgm:chMax val="0"/>
          <dgm:bulletEnabled val="1"/>
        </dgm:presLayoutVars>
      </dgm:prSet>
      <dgm:spPr/>
    </dgm:pt>
    <dgm:pt modelId="{C54B263D-80F6-4C05-B291-A13193E7BF43}" type="pres">
      <dgm:prSet presAssocID="{2058100E-AB5E-47BD-AD0B-2CBC4DF8DCED}" presName="spacer" presStyleCnt="0"/>
      <dgm:spPr/>
    </dgm:pt>
    <dgm:pt modelId="{CDBE28D7-A6EB-43AF-ACE4-CF271FDFC79C}" type="pres">
      <dgm:prSet presAssocID="{2DB3F403-1593-4EFB-AA84-C9D957CF5B33}" presName="parentText" presStyleLbl="node1" presStyleIdx="2" presStyleCnt="6">
        <dgm:presLayoutVars>
          <dgm:chMax val="0"/>
          <dgm:bulletEnabled val="1"/>
        </dgm:presLayoutVars>
      </dgm:prSet>
      <dgm:spPr/>
    </dgm:pt>
    <dgm:pt modelId="{603D8E8C-4F77-47F9-A0D0-D513DEF1AB06}" type="pres">
      <dgm:prSet presAssocID="{20DA10F0-C9E2-49D1-B311-AC74E3A397C2}" presName="spacer" presStyleCnt="0"/>
      <dgm:spPr/>
    </dgm:pt>
    <dgm:pt modelId="{67AE1878-5103-49AC-B945-B5E449BB9414}" type="pres">
      <dgm:prSet presAssocID="{E4D24A41-6EF0-42BC-8606-3D768E744D78}" presName="parentText" presStyleLbl="node1" presStyleIdx="3" presStyleCnt="6">
        <dgm:presLayoutVars>
          <dgm:chMax val="0"/>
          <dgm:bulletEnabled val="1"/>
        </dgm:presLayoutVars>
      </dgm:prSet>
      <dgm:spPr/>
    </dgm:pt>
    <dgm:pt modelId="{0DFDEC88-B4F9-4EC5-9D4E-15D69D3E816A}" type="pres">
      <dgm:prSet presAssocID="{68216333-21D7-4508-AC3A-C1AEE08E0A99}" presName="spacer" presStyleCnt="0"/>
      <dgm:spPr/>
    </dgm:pt>
    <dgm:pt modelId="{3CA746DE-86F8-4FDF-BA73-81AC5FD5EF65}" type="pres">
      <dgm:prSet presAssocID="{9EB0469A-9C80-4529-B420-C141F339BDCE}" presName="parentText" presStyleLbl="node1" presStyleIdx="4" presStyleCnt="6">
        <dgm:presLayoutVars>
          <dgm:chMax val="0"/>
          <dgm:bulletEnabled val="1"/>
        </dgm:presLayoutVars>
      </dgm:prSet>
      <dgm:spPr/>
    </dgm:pt>
    <dgm:pt modelId="{2D067530-5AAF-462C-A8E3-3BB83ADA75E2}" type="pres">
      <dgm:prSet presAssocID="{67DB22B9-3F7A-464E-82D0-1BE4D42EF4AD}" presName="spacer" presStyleCnt="0"/>
      <dgm:spPr/>
    </dgm:pt>
    <dgm:pt modelId="{9463B38A-BAC4-4F78-A5E1-440330955DE4}" type="pres">
      <dgm:prSet presAssocID="{37066D2D-AF47-46B6-8357-A9B1BFCAFFB7}" presName="parentText" presStyleLbl="node1" presStyleIdx="5" presStyleCnt="6">
        <dgm:presLayoutVars>
          <dgm:chMax val="0"/>
          <dgm:bulletEnabled val="1"/>
        </dgm:presLayoutVars>
      </dgm:prSet>
      <dgm:spPr/>
    </dgm:pt>
  </dgm:ptLst>
  <dgm:cxnLst>
    <dgm:cxn modelId="{B5D49D08-FC71-4CDC-BF7B-EF76683B41ED}" srcId="{AE93A759-4054-4C10-BA7D-489A470831F8}" destId="{531B3A34-12F4-41C8-AB94-30863DC03D22}" srcOrd="0" destOrd="0" parTransId="{C9F52405-7851-45EC-8DC0-48DEAC94955E}" sibTransId="{B7852804-071F-4894-B6EB-FB84C62EECEA}"/>
    <dgm:cxn modelId="{70709C1E-92FE-4976-AE1E-7A9C719A2CA3}" srcId="{AE93A759-4054-4C10-BA7D-489A470831F8}" destId="{E4D24A41-6EF0-42BC-8606-3D768E744D78}" srcOrd="3" destOrd="0" parTransId="{84958FFB-FCE9-4BC6-859F-7236B651B433}" sibTransId="{68216333-21D7-4508-AC3A-C1AEE08E0A99}"/>
    <dgm:cxn modelId="{8A0D411F-8A5E-41ED-816A-6A0B57E02F2B}" type="presOf" srcId="{531B3A34-12F4-41C8-AB94-30863DC03D22}" destId="{0118C7BA-C389-4267-B596-0A8738944032}" srcOrd="0" destOrd="0" presId="urn:microsoft.com/office/officeart/2005/8/layout/vList2"/>
    <dgm:cxn modelId="{94A82835-46FC-443F-A678-B181415EBE5C}" type="presOf" srcId="{E4D24A41-6EF0-42BC-8606-3D768E744D78}" destId="{67AE1878-5103-49AC-B945-B5E449BB9414}" srcOrd="0" destOrd="0" presId="urn:microsoft.com/office/officeart/2005/8/layout/vList2"/>
    <dgm:cxn modelId="{1F20F452-7FAA-4EAD-AEE0-E8E2CFCAC370}" srcId="{AE93A759-4054-4C10-BA7D-489A470831F8}" destId="{9EB0469A-9C80-4529-B420-C141F339BDCE}" srcOrd="4" destOrd="0" parTransId="{F6AA5EC2-9CBE-432E-B5DD-246120B7A600}" sibTransId="{67DB22B9-3F7A-464E-82D0-1BE4D42EF4AD}"/>
    <dgm:cxn modelId="{A8652275-267B-44C9-975D-A143FB510025}" srcId="{AE93A759-4054-4C10-BA7D-489A470831F8}" destId="{6874D12E-28A0-4393-A25F-CBD88CFF859C}" srcOrd="1" destOrd="0" parTransId="{C9F18749-C2E0-47C5-BC6D-E8923E8A392A}" sibTransId="{2058100E-AB5E-47BD-AD0B-2CBC4DF8DCED}"/>
    <dgm:cxn modelId="{898DE455-36AC-4B40-9866-C5EB6C646CBA}" type="presOf" srcId="{2DB3F403-1593-4EFB-AA84-C9D957CF5B33}" destId="{CDBE28D7-A6EB-43AF-ACE4-CF271FDFC79C}" srcOrd="0" destOrd="0" presId="urn:microsoft.com/office/officeart/2005/8/layout/vList2"/>
    <dgm:cxn modelId="{F118D28B-7EAE-4718-B185-1CACAED70756}" type="presOf" srcId="{9EB0469A-9C80-4529-B420-C141F339BDCE}" destId="{3CA746DE-86F8-4FDF-BA73-81AC5FD5EF65}" srcOrd="0" destOrd="0" presId="urn:microsoft.com/office/officeart/2005/8/layout/vList2"/>
    <dgm:cxn modelId="{3BA484A6-0EF7-4299-AB78-866E833BD07C}" type="presOf" srcId="{AE93A759-4054-4C10-BA7D-489A470831F8}" destId="{26158848-7F47-4CC5-AE88-D9329910C750}" srcOrd="0" destOrd="0" presId="urn:microsoft.com/office/officeart/2005/8/layout/vList2"/>
    <dgm:cxn modelId="{B6286AC7-F126-4D60-9D04-3481766D71ED}" srcId="{AE93A759-4054-4C10-BA7D-489A470831F8}" destId="{37066D2D-AF47-46B6-8357-A9B1BFCAFFB7}" srcOrd="5" destOrd="0" parTransId="{7FF3A7FD-BF59-4628-B3FA-A41794D91D3E}" sibTransId="{CB5BDD5C-A2B9-461B-9654-6944F16A4CEF}"/>
    <dgm:cxn modelId="{10FFFAC9-8D83-44B7-82EA-3B1E0B5A78A0}" srcId="{AE93A759-4054-4C10-BA7D-489A470831F8}" destId="{2DB3F403-1593-4EFB-AA84-C9D957CF5B33}" srcOrd="2" destOrd="0" parTransId="{9B1DBC9E-E985-4020-9DFC-62409B39F00D}" sibTransId="{20DA10F0-C9E2-49D1-B311-AC74E3A397C2}"/>
    <dgm:cxn modelId="{B2F708EB-5E0B-49FE-8531-3850CC810D47}" type="presOf" srcId="{6874D12E-28A0-4393-A25F-CBD88CFF859C}" destId="{398CC17E-275D-41E4-9B78-BF1A2FCC90DC}" srcOrd="0" destOrd="0" presId="urn:microsoft.com/office/officeart/2005/8/layout/vList2"/>
    <dgm:cxn modelId="{3A956EF7-60EB-4CC5-9682-0C544A129AED}" type="presOf" srcId="{37066D2D-AF47-46B6-8357-A9B1BFCAFFB7}" destId="{9463B38A-BAC4-4F78-A5E1-440330955DE4}" srcOrd="0" destOrd="0" presId="urn:microsoft.com/office/officeart/2005/8/layout/vList2"/>
    <dgm:cxn modelId="{DB4704C3-817D-406A-B281-A39A2A04B48A}" type="presParOf" srcId="{26158848-7F47-4CC5-AE88-D9329910C750}" destId="{0118C7BA-C389-4267-B596-0A8738944032}" srcOrd="0" destOrd="0" presId="urn:microsoft.com/office/officeart/2005/8/layout/vList2"/>
    <dgm:cxn modelId="{A14EB260-1288-4E2B-8FF4-1FFEF6DC58D0}" type="presParOf" srcId="{26158848-7F47-4CC5-AE88-D9329910C750}" destId="{D95EC7B7-E1DB-437B-BD03-C328D70DEAE7}" srcOrd="1" destOrd="0" presId="urn:microsoft.com/office/officeart/2005/8/layout/vList2"/>
    <dgm:cxn modelId="{5AC37722-474F-4704-9FD6-D9BDBF2BCB3C}" type="presParOf" srcId="{26158848-7F47-4CC5-AE88-D9329910C750}" destId="{398CC17E-275D-41E4-9B78-BF1A2FCC90DC}" srcOrd="2" destOrd="0" presId="urn:microsoft.com/office/officeart/2005/8/layout/vList2"/>
    <dgm:cxn modelId="{97225464-2C9C-4FE3-90A5-473F36FBEF85}" type="presParOf" srcId="{26158848-7F47-4CC5-AE88-D9329910C750}" destId="{C54B263D-80F6-4C05-B291-A13193E7BF43}" srcOrd="3" destOrd="0" presId="urn:microsoft.com/office/officeart/2005/8/layout/vList2"/>
    <dgm:cxn modelId="{B48428E9-4414-4CD2-80CD-34D6791B7607}" type="presParOf" srcId="{26158848-7F47-4CC5-AE88-D9329910C750}" destId="{CDBE28D7-A6EB-43AF-ACE4-CF271FDFC79C}" srcOrd="4" destOrd="0" presId="urn:microsoft.com/office/officeart/2005/8/layout/vList2"/>
    <dgm:cxn modelId="{33AD9029-FBE9-4E7F-87B4-A09019A0E8CF}" type="presParOf" srcId="{26158848-7F47-4CC5-AE88-D9329910C750}" destId="{603D8E8C-4F77-47F9-A0D0-D513DEF1AB06}" srcOrd="5" destOrd="0" presId="urn:microsoft.com/office/officeart/2005/8/layout/vList2"/>
    <dgm:cxn modelId="{12F3FE50-8344-4040-A77C-1C1C33F1DDCA}" type="presParOf" srcId="{26158848-7F47-4CC5-AE88-D9329910C750}" destId="{67AE1878-5103-49AC-B945-B5E449BB9414}" srcOrd="6" destOrd="0" presId="urn:microsoft.com/office/officeart/2005/8/layout/vList2"/>
    <dgm:cxn modelId="{BB12B7E9-38F0-4174-BC23-1A0C3852C210}" type="presParOf" srcId="{26158848-7F47-4CC5-AE88-D9329910C750}" destId="{0DFDEC88-B4F9-4EC5-9D4E-15D69D3E816A}" srcOrd="7" destOrd="0" presId="urn:microsoft.com/office/officeart/2005/8/layout/vList2"/>
    <dgm:cxn modelId="{0553E6E3-BD59-4467-BC64-5E44A566129F}" type="presParOf" srcId="{26158848-7F47-4CC5-AE88-D9329910C750}" destId="{3CA746DE-86F8-4FDF-BA73-81AC5FD5EF65}" srcOrd="8" destOrd="0" presId="urn:microsoft.com/office/officeart/2005/8/layout/vList2"/>
    <dgm:cxn modelId="{0E428442-EAA8-4E7C-82BB-D726F3836EB4}" type="presParOf" srcId="{26158848-7F47-4CC5-AE88-D9329910C750}" destId="{2D067530-5AAF-462C-A8E3-3BB83ADA75E2}" srcOrd="9" destOrd="0" presId="urn:microsoft.com/office/officeart/2005/8/layout/vList2"/>
    <dgm:cxn modelId="{0F79CF38-D8C8-4786-9107-2ED52E4E7B1E}" type="presParOf" srcId="{26158848-7F47-4CC5-AE88-D9329910C750}" destId="{9463B38A-BAC4-4F78-A5E1-440330955DE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8C7BA-C389-4267-B596-0A8738944032}">
      <dsp:nvSpPr>
        <dsp:cNvPr id="0" name=""/>
        <dsp:cNvSpPr/>
      </dsp:nvSpPr>
      <dsp:spPr>
        <a:xfrm>
          <a:off x="0" y="29190"/>
          <a:ext cx="5385903" cy="772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The consequences for your client could be devastating. </a:t>
          </a:r>
          <a:endParaRPr lang="en-US" sz="2000" kern="1200"/>
        </a:p>
      </dsp:txBody>
      <dsp:txXfrm>
        <a:off x="37696" y="66886"/>
        <a:ext cx="5310511" cy="696808"/>
      </dsp:txXfrm>
    </dsp:sp>
    <dsp:sp modelId="{398CC17E-275D-41E4-9B78-BF1A2FCC90DC}">
      <dsp:nvSpPr>
        <dsp:cNvPr id="0" name=""/>
        <dsp:cNvSpPr/>
      </dsp:nvSpPr>
      <dsp:spPr>
        <a:xfrm>
          <a:off x="0" y="858990"/>
          <a:ext cx="5385903" cy="772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They may:</a:t>
          </a:r>
          <a:endParaRPr lang="en-US" sz="2000" kern="1200"/>
        </a:p>
      </dsp:txBody>
      <dsp:txXfrm>
        <a:off x="37696" y="896686"/>
        <a:ext cx="5310511" cy="696808"/>
      </dsp:txXfrm>
    </dsp:sp>
    <dsp:sp modelId="{CDBE28D7-A6EB-43AF-ACE4-CF271FDFC79C}">
      <dsp:nvSpPr>
        <dsp:cNvPr id="0" name=""/>
        <dsp:cNvSpPr/>
      </dsp:nvSpPr>
      <dsp:spPr>
        <a:xfrm>
          <a:off x="0" y="1688790"/>
          <a:ext cx="5385903" cy="772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Lose their property and possessions</a:t>
          </a:r>
          <a:endParaRPr lang="en-US" sz="2000" kern="1200"/>
        </a:p>
      </dsp:txBody>
      <dsp:txXfrm>
        <a:off x="37696" y="1726486"/>
        <a:ext cx="5310511" cy="696808"/>
      </dsp:txXfrm>
    </dsp:sp>
    <dsp:sp modelId="{67AE1878-5103-49AC-B945-B5E449BB9414}">
      <dsp:nvSpPr>
        <dsp:cNvPr id="0" name=""/>
        <dsp:cNvSpPr/>
      </dsp:nvSpPr>
      <dsp:spPr>
        <a:xfrm>
          <a:off x="0" y="2518590"/>
          <a:ext cx="5385903" cy="772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Have to leave their home</a:t>
          </a:r>
          <a:endParaRPr lang="en-US" sz="2000" kern="1200"/>
        </a:p>
      </dsp:txBody>
      <dsp:txXfrm>
        <a:off x="37696" y="2556286"/>
        <a:ext cx="5310511" cy="696808"/>
      </dsp:txXfrm>
    </dsp:sp>
    <dsp:sp modelId="{3CA746DE-86F8-4FDF-BA73-81AC5FD5EF65}">
      <dsp:nvSpPr>
        <dsp:cNvPr id="0" name=""/>
        <dsp:cNvSpPr/>
      </dsp:nvSpPr>
      <dsp:spPr>
        <a:xfrm>
          <a:off x="0" y="3348390"/>
          <a:ext cx="5385903" cy="772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Suffer life changing injuries such as burns </a:t>
          </a:r>
          <a:endParaRPr lang="en-US" sz="2000" kern="1200"/>
        </a:p>
      </dsp:txBody>
      <dsp:txXfrm>
        <a:off x="37696" y="3386086"/>
        <a:ext cx="5310511" cy="696808"/>
      </dsp:txXfrm>
    </dsp:sp>
    <dsp:sp modelId="{9463B38A-BAC4-4F78-A5E1-440330955DE4}">
      <dsp:nvSpPr>
        <dsp:cNvPr id="0" name=""/>
        <dsp:cNvSpPr/>
      </dsp:nvSpPr>
      <dsp:spPr>
        <a:xfrm>
          <a:off x="0" y="4178190"/>
          <a:ext cx="5385903" cy="772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Be Fatally Injured </a:t>
          </a:r>
          <a:endParaRPr lang="en-US" sz="2000" kern="1200" dirty="0"/>
        </a:p>
      </dsp:txBody>
      <dsp:txXfrm>
        <a:off x="37696" y="4215886"/>
        <a:ext cx="5310511" cy="6968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569AD9-F008-A537-1508-C3DF79116A79}"/>
              </a:ext>
            </a:extLst>
          </p:cNvPr>
          <p:cNvSpPr>
            <a:spLocks noGrp="1"/>
          </p:cNvSpPr>
          <p:nvPr>
            <p:ph type="hdr" sz="quarter"/>
          </p:nvPr>
        </p:nvSpPr>
        <p:spPr>
          <a:xfrm>
            <a:off x="0" y="0"/>
            <a:ext cx="2971800" cy="49371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3E8801CA-0D6D-7A36-5688-2E98EADCC0F6}"/>
              </a:ext>
            </a:extLst>
          </p:cNvPr>
          <p:cNvSpPr>
            <a:spLocks noGrp="1"/>
          </p:cNvSpPr>
          <p:nvPr>
            <p:ph type="dt" sz="quarter" idx="1"/>
          </p:nvPr>
        </p:nvSpPr>
        <p:spPr>
          <a:xfrm>
            <a:off x="3884613" y="0"/>
            <a:ext cx="2971800" cy="493713"/>
          </a:xfrm>
          <a:prstGeom prst="rect">
            <a:avLst/>
          </a:prstGeom>
        </p:spPr>
        <p:txBody>
          <a:bodyPr vert="horz" lIns="91440" tIns="45720" rIns="91440" bIns="45720" rtlCol="0"/>
          <a:lstStyle>
            <a:lvl1pPr algn="r" eaLnBrk="1" hangingPunct="1">
              <a:defRPr sz="1200">
                <a:latin typeface="Arial" charset="0"/>
              </a:defRPr>
            </a:lvl1pPr>
          </a:lstStyle>
          <a:p>
            <a:pPr>
              <a:defRPr/>
            </a:pPr>
            <a:fld id="{0AC0D269-1032-4DD6-A95A-BC3CFBA4287E}" type="datetimeFigureOut">
              <a:rPr lang="en-GB"/>
              <a:pPr>
                <a:defRPr/>
              </a:pPr>
              <a:t>13/05/2025</a:t>
            </a:fld>
            <a:endParaRPr lang="en-GB"/>
          </a:p>
        </p:txBody>
      </p:sp>
      <p:sp>
        <p:nvSpPr>
          <p:cNvPr id="4" name="Footer Placeholder 3">
            <a:extLst>
              <a:ext uri="{FF2B5EF4-FFF2-40B4-BE49-F238E27FC236}">
                <a16:creationId xmlns:a16="http://schemas.microsoft.com/office/drawing/2014/main" id="{CB8F6AA4-D9D7-9EE8-2767-4462ABC62A75}"/>
              </a:ext>
            </a:extLst>
          </p:cNvPr>
          <p:cNvSpPr>
            <a:spLocks noGrp="1"/>
          </p:cNvSpPr>
          <p:nvPr>
            <p:ph type="ftr" sz="quarter" idx="2"/>
          </p:nvPr>
        </p:nvSpPr>
        <p:spPr>
          <a:xfrm>
            <a:off x="0" y="9378950"/>
            <a:ext cx="2971800" cy="493713"/>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20DC8FFF-E619-01CF-C999-B6A42FDCC58D}"/>
              </a:ext>
            </a:extLst>
          </p:cNvPr>
          <p:cNvSpPr>
            <a:spLocks noGrp="1"/>
          </p:cNvSpPr>
          <p:nvPr>
            <p:ph type="sldNum" sz="quarter" idx="3"/>
          </p:nvPr>
        </p:nvSpPr>
        <p:spPr>
          <a:xfrm>
            <a:off x="3884613" y="9378950"/>
            <a:ext cx="29718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EF0E8BE-22C2-4131-AF2C-8FC773A624CC}"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F00F309-2399-FB1D-C1D0-01F541610FC7}"/>
              </a:ext>
            </a:extLst>
          </p:cNvPr>
          <p:cNvSpPr>
            <a:spLocks noGrp="1" noChangeArrowheads="1"/>
          </p:cNvSpPr>
          <p:nvPr>
            <p:ph type="hdr" sz="quarter"/>
          </p:nvPr>
        </p:nvSpPr>
        <p:spPr bwMode="auto">
          <a:xfrm>
            <a:off x="0" y="0"/>
            <a:ext cx="2971800"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id="{DE954063-BBDA-BBF8-7320-A44BE74C0DB1}"/>
              </a:ext>
            </a:extLst>
          </p:cNvPr>
          <p:cNvSpPr>
            <a:spLocks noGrp="1" noChangeArrowheads="1"/>
          </p:cNvSpPr>
          <p:nvPr>
            <p:ph type="dt" idx="1"/>
          </p:nvPr>
        </p:nvSpPr>
        <p:spPr bwMode="auto">
          <a:xfrm>
            <a:off x="3884613" y="0"/>
            <a:ext cx="2971800"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172" name="Rectangle 4">
            <a:extLst>
              <a:ext uri="{FF2B5EF4-FFF2-40B4-BE49-F238E27FC236}">
                <a16:creationId xmlns:a16="http://schemas.microsoft.com/office/drawing/2014/main" id="{28D285C6-87FF-5B69-049C-4DD510B62D26}"/>
              </a:ext>
            </a:extLst>
          </p:cNvPr>
          <p:cNvSpPr>
            <a:spLocks noGrp="1" noRot="1" noChangeAspect="1" noChangeArrowheads="1" noTextEdit="1"/>
          </p:cNvSpPr>
          <p:nvPr>
            <p:ph type="sldImg" idx="2"/>
          </p:nvPr>
        </p:nvSpPr>
        <p:spPr bwMode="auto">
          <a:xfrm>
            <a:off x="755650" y="741363"/>
            <a:ext cx="5346700"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CB34274A-D3BE-5E04-41ED-1D17F78759D2}"/>
              </a:ext>
            </a:extLst>
          </p:cNvPr>
          <p:cNvSpPr>
            <a:spLocks noGrp="1" noChangeArrowheads="1"/>
          </p:cNvSpPr>
          <p:nvPr>
            <p:ph type="body" sz="quarter" idx="3"/>
          </p:nvPr>
        </p:nvSpPr>
        <p:spPr bwMode="auto">
          <a:xfrm>
            <a:off x="685800" y="4689475"/>
            <a:ext cx="5486400" cy="444341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0CF3A0F0-C902-2E92-6079-C9992867A0E8}"/>
              </a:ext>
            </a:extLst>
          </p:cNvPr>
          <p:cNvSpPr>
            <a:spLocks noGrp="1" noChangeArrowheads="1"/>
          </p:cNvSpPr>
          <p:nvPr>
            <p:ph type="ftr" sz="quarter" idx="4"/>
          </p:nvPr>
        </p:nvSpPr>
        <p:spPr bwMode="auto">
          <a:xfrm>
            <a:off x="0" y="9378950"/>
            <a:ext cx="2971800"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a:extLst>
              <a:ext uri="{FF2B5EF4-FFF2-40B4-BE49-F238E27FC236}">
                <a16:creationId xmlns:a16="http://schemas.microsoft.com/office/drawing/2014/main" id="{F866A557-A4BC-441F-138B-0C6559A43825}"/>
              </a:ext>
            </a:extLst>
          </p:cNvPr>
          <p:cNvSpPr>
            <a:spLocks noGrp="1" noChangeArrowheads="1"/>
          </p:cNvSpPr>
          <p:nvPr>
            <p:ph type="sldNum" sz="quarter" idx="5"/>
          </p:nvPr>
        </p:nvSpPr>
        <p:spPr bwMode="auto">
          <a:xfrm>
            <a:off x="3884613" y="9378950"/>
            <a:ext cx="2971800"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DD7352B-2ED9-4AC1-B162-54478458BFA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london-fire.gov.uk/safety/the-home/home-fire-safety-visit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ondon-fire.gov.uk/safety/carers-and-support-workers/ability-to-respond-and-escape/"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london-fire.gov.uk/safety/carers-and-support-workers/emollient-and-skin-creams/" TargetMode="External"/><Relationship Id="rId4" Type="http://schemas.openxmlformats.org/officeDocument/2006/relationships/hyperlink" Target="https://www.london-fire.gov.uk/safety/carers-and-support-workers/specialist-health-equipmen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ondon-fire.gov.uk/safety/carers-and-support-workers/ability-to-respond-and-escape/"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london-fire.gov.uk/safety/carers-and-support-workers/emollient-and-skin-creams/" TargetMode="External"/><Relationship Id="rId4" Type="http://schemas.openxmlformats.org/officeDocument/2006/relationships/hyperlink" Target="https://www.london-fire.gov.uk/safety/carers-and-support-workers/specialist-health-equipment/"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ondon-fire.gov.uk/safety/the-home/smoke-alarms-and-heat-alarm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london-fire.gov.uk/safety/the-home/home-fire-safety-visits/" TargetMode="External"/><Relationship Id="rId4" Type="http://schemas.openxmlformats.org/officeDocument/2006/relationships/hyperlink" Target="https://www.london-fire.gov.uk/safety/the-home/escape-pla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london-fire.gov.uk/safety/the-home/home-fire-safety-visits/"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london-fire.gov.uk/safety/the-workplace/your-emergency-plan/" TargetMode="External"/><Relationship Id="rId4" Type="http://schemas.openxmlformats.org/officeDocument/2006/relationships/hyperlink" Target="https://www.london-fire.gov.uk/safety/the-home/escape-pla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D127E76A-66DA-201D-BD43-EBCE21E3CFF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EA2B6A-58E0-4308-ACC9-319C4D079C95}" type="slidenum">
              <a:rPr lang="en-US" altLang="en-US" smtClean="0"/>
              <a:pPr>
                <a:spcBef>
                  <a:spcPct val="0"/>
                </a:spcBef>
              </a:pPr>
              <a:t>1</a:t>
            </a:fld>
            <a:endParaRPr lang="en-US" altLang="en-US"/>
          </a:p>
        </p:txBody>
      </p:sp>
      <p:sp>
        <p:nvSpPr>
          <p:cNvPr id="10243" name="Rectangle 2">
            <a:extLst>
              <a:ext uri="{FF2B5EF4-FFF2-40B4-BE49-F238E27FC236}">
                <a16:creationId xmlns:a16="http://schemas.microsoft.com/office/drawing/2014/main" id="{782372BF-A394-6BF2-EBF7-7203B11539DB}"/>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4820F37D-06EB-71B3-B686-9970E0B9B439}"/>
              </a:ext>
            </a:extLst>
          </p:cNvPr>
          <p:cNvSpPr>
            <a:spLocks noGrp="1" noChangeArrowheads="1"/>
          </p:cNvSpPr>
          <p:nvPr>
            <p:ph type="body" idx="1"/>
          </p:nvPr>
        </p:nvSpPr>
        <p:spPr/>
        <p:txBody>
          <a:bodyPr/>
          <a:lstStyle/>
          <a:p>
            <a:pPr>
              <a:defRPr/>
            </a:pPr>
            <a:r>
              <a:rPr lang="en-GB" altLang="en-US" sz="1400" b="1" dirty="0">
                <a:latin typeface="Foundry Sans" panose="02000503000000020003" pitchFamily="2" charset="0"/>
              </a:rPr>
              <a:t>NOTE TO PRESENTER</a:t>
            </a:r>
          </a:p>
          <a:p>
            <a:pPr marL="285750" indent="-285750">
              <a:buFont typeface="Arial" panose="020B0604020202020204" pitchFamily="34" charset="0"/>
              <a:buChar char="•"/>
              <a:defRPr/>
            </a:pPr>
            <a:r>
              <a:rPr lang="en-GB" altLang="en-US" sz="1400" dirty="0">
                <a:latin typeface="Foundry Sans" panose="02000503000000020003" pitchFamily="2" charset="0"/>
              </a:rPr>
              <a:t>The accompanying Quick Reference Guide should be given to the carers at the start of the session.</a:t>
            </a:r>
          </a:p>
          <a:p>
            <a:pPr marL="285750" indent="-285750">
              <a:buFont typeface="Arial" panose="020B0604020202020204" pitchFamily="34" charset="0"/>
              <a:buChar char="•"/>
              <a:defRPr/>
            </a:pPr>
            <a:r>
              <a:rPr lang="en-GB" altLang="en-US" sz="1400" dirty="0">
                <a:latin typeface="Foundry Sans" panose="02000503000000020003" pitchFamily="2" charset="0"/>
              </a:rPr>
              <a:t>Ideally this presentation should form the major part of a structured training event for carers.</a:t>
            </a:r>
          </a:p>
          <a:p>
            <a:pPr marL="285750" indent="-285750">
              <a:buFont typeface="Arial" panose="020B0604020202020204" pitchFamily="34" charset="0"/>
              <a:buChar char="•"/>
              <a:defRPr/>
            </a:pPr>
            <a:r>
              <a:rPr lang="en-GB" altLang="en-US" sz="1400" dirty="0">
                <a:latin typeface="Foundry Sans" panose="02000503000000020003" pitchFamily="2" charset="0"/>
              </a:rPr>
              <a:t>Ideally a break should be provided before the case studies are read in order to enable the attendees to discuss the information provided to that point.</a:t>
            </a:r>
          </a:p>
          <a:p>
            <a:pPr marL="285750" indent="-285750">
              <a:buFont typeface="Arial" panose="020B0604020202020204" pitchFamily="34" charset="0"/>
              <a:buChar char="•"/>
              <a:defRPr/>
            </a:pPr>
            <a:r>
              <a:rPr lang="en-GB" altLang="en-US" sz="1400" dirty="0">
                <a:latin typeface="Foundry Sans" panose="02000503000000020003" pitchFamily="2" charset="0"/>
              </a:rPr>
              <a:t>The presenter may add their name to the first slide but the rest of the presentation should remain as issued.</a:t>
            </a:r>
          </a:p>
          <a:p>
            <a:pPr eaLnBrk="1" hangingPunct="1">
              <a:defRPr/>
            </a:pPr>
            <a:endParaRPr lang="en-GB" altLang="en-US" sz="1400" dirty="0">
              <a:latin typeface="Foundry Sans" panose="02000503000000020003" pitchFamily="2" charset="0"/>
            </a:endParaRPr>
          </a:p>
          <a:p>
            <a:pPr eaLnBrk="1" hangingPunct="1">
              <a:defRPr/>
            </a:pPr>
            <a:r>
              <a:rPr lang="en-GB" altLang="en-US" sz="1400" dirty="0">
                <a:latin typeface="Foundry Sans" panose="02000503000000020003" pitchFamily="2" charset="0"/>
              </a:rPr>
              <a:t>This presentation is designed to help those people who are working directly with vulnerable people to identify those who may be at a high risk of having a fire, or being injured or killed.</a:t>
            </a:r>
          </a:p>
          <a:p>
            <a:pPr eaLnBrk="1" hangingPunct="1">
              <a:defRPr/>
            </a:pPr>
            <a:endParaRPr lang="en-GB" altLang="en-US" sz="1400" dirty="0">
              <a:latin typeface="Foundry Sans" panose="02000503000000020003" pitchFamily="2" charset="0"/>
            </a:endParaRPr>
          </a:p>
          <a:p>
            <a:pPr eaLnBrk="1" hangingPunct="1">
              <a:defRPr/>
            </a:pPr>
            <a:r>
              <a:rPr lang="en-GB" altLang="en-US" sz="1400" dirty="0">
                <a:latin typeface="Foundry Sans" panose="02000503000000020003" pitchFamily="2" charset="0"/>
              </a:rPr>
              <a:t>The presentation includes pictures from real incidents.</a:t>
            </a:r>
          </a:p>
          <a:p>
            <a:pPr>
              <a:defRPr/>
            </a:pPr>
            <a:endParaRPr lang="en-GB" altLang="en-US" sz="1400" dirty="0">
              <a:latin typeface="+mj-lt"/>
            </a:endParaRPr>
          </a:p>
          <a:p>
            <a:pPr>
              <a:defRPr/>
            </a:pPr>
            <a:endParaRPr lang="en-GB" altLang="en-US" sz="1400" dirty="0">
              <a:latin typeface="+mj-lt"/>
            </a:endParaRPr>
          </a:p>
          <a:p>
            <a:pPr eaLnBrk="1" hangingPunct="1">
              <a:defRPr/>
            </a:pPr>
            <a:endParaRPr lang="en-GB"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3829A84-3117-5070-5034-8AC96E119636}"/>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F1D2F9C8-8203-7204-B182-53FEDA855DEC}"/>
              </a:ext>
            </a:extLst>
          </p:cNvPr>
          <p:cNvSpPr>
            <a:spLocks noGrp="1"/>
          </p:cNvSpPr>
          <p:nvPr>
            <p:ph type="body" idx="1"/>
          </p:nvPr>
        </p:nvSpPr>
        <p:spPr/>
        <p:txBody>
          <a:bodyPr/>
          <a:lstStyle/>
          <a:p>
            <a:pPr marL="228600" indent="-228600">
              <a:buFontTx/>
              <a:buAutoNum type="arabicPeriod"/>
              <a:defRPr/>
            </a:pPr>
            <a:r>
              <a:rPr lang="en-GB" altLang="en-US">
                <a:latin typeface="Foundry Sans" panose="02000503000000020003" pitchFamily="2" charset="0"/>
              </a:rPr>
              <a:t>Recognise the risk. The case studies in this presentation are just a few of the many cases where fire deaths occur because people have not recognised fire risk.  Fire Kills!</a:t>
            </a:r>
          </a:p>
          <a:p>
            <a:pPr marL="228600" indent="-228600">
              <a:buFontTx/>
              <a:buAutoNum type="arabicPeriod"/>
              <a:defRPr/>
            </a:pPr>
            <a:r>
              <a:rPr lang="en-GB" altLang="en-US">
                <a:latin typeface="Foundry Sans" panose="02000503000000020003" pitchFamily="2" charset="0"/>
              </a:rPr>
              <a:t>Keep your eyes open – burns marks on clothes or furniture are often ignored – they are near misses! The next time they could lead to a fire and death.</a:t>
            </a:r>
          </a:p>
          <a:p>
            <a:pPr marL="228600" indent="-228600">
              <a:buFontTx/>
              <a:buAutoNum type="arabicPeriod"/>
              <a:defRPr/>
            </a:pPr>
            <a:r>
              <a:rPr lang="en-GB" altLang="en-US">
                <a:latin typeface="Foundry Sans" panose="02000503000000020003" pitchFamily="2" charset="0"/>
              </a:rPr>
              <a:t>Be responsible.  Your are their carer and may be the only person who sees the fire risk.</a:t>
            </a:r>
          </a:p>
          <a:p>
            <a:pPr marL="228600" indent="-228600">
              <a:buFontTx/>
              <a:buAutoNum type="arabicPeriod"/>
              <a:defRPr/>
            </a:pPr>
            <a:r>
              <a:rPr lang="en-GB" altLang="en-US">
                <a:latin typeface="Foundry Sans" panose="02000503000000020003" pitchFamily="2" charset="0"/>
              </a:rPr>
              <a:t>Act.  Your actions could save a life.  If you’re not sure what to do at the very least tell your line manager so they can take action.</a:t>
            </a:r>
          </a:p>
          <a:p>
            <a:pPr>
              <a:defRPr/>
            </a:pPr>
            <a:endParaRPr lang="en-GB" altLang="en-US">
              <a:latin typeface="Foundry Sans" panose="02000503000000020003" pitchFamily="2" charset="0"/>
            </a:endParaRPr>
          </a:p>
          <a:p>
            <a:pPr>
              <a:defRPr/>
            </a:pPr>
            <a:r>
              <a:rPr lang="en-GB" altLang="en-US">
                <a:latin typeface="Foundry Sans" panose="02000503000000020003" pitchFamily="2" charset="0"/>
              </a:rPr>
              <a:t>Carers have access on a daily basis to people’s homes and living spaces. They play a vital role in the assessment of high risk individuals, spotting signs of risk, and notifying line management of any concerns. Reporting concerns to a manager enables them to take swift and appropriate action to ensure people’s safety and ultimately meet the obligations of the Care Certificate.</a:t>
            </a:r>
          </a:p>
          <a:p>
            <a:pPr>
              <a:defRPr/>
            </a:pPr>
            <a:endParaRPr lang="en-GB" altLang="en-US">
              <a:latin typeface="Foundry Sans" panose="02000503000000020003" pitchFamily="2" charset="0"/>
            </a:endParaRPr>
          </a:p>
          <a:p>
            <a:pPr>
              <a:defRPr/>
            </a:pPr>
            <a:r>
              <a:rPr lang="en-GB" altLang="en-US">
                <a:latin typeface="Foundry Sans" panose="02000503000000020003" pitchFamily="2" charset="0"/>
              </a:rPr>
              <a:t>The following slides will show you how to recognise some of the characteristics/behaviours that;</a:t>
            </a:r>
          </a:p>
          <a:p>
            <a:pPr marL="171450" indent="-171450">
              <a:buFont typeface="Arial" panose="020B0604020202020204" pitchFamily="34" charset="0"/>
              <a:buChar char="•"/>
              <a:defRPr/>
            </a:pPr>
            <a:r>
              <a:rPr lang="en-GB" altLang="en-US">
                <a:latin typeface="Foundry Sans" panose="02000503000000020003" pitchFamily="2" charset="0"/>
              </a:rPr>
              <a:t>Increase the probability of having a fire</a:t>
            </a:r>
          </a:p>
          <a:p>
            <a:pPr marL="171450" indent="-171450">
              <a:buFont typeface="Arial" panose="020B0604020202020204" pitchFamily="34" charset="0"/>
              <a:buChar char="•"/>
              <a:defRPr/>
            </a:pPr>
            <a:r>
              <a:rPr lang="en-GB" altLang="en-US">
                <a:latin typeface="Foundry Sans" panose="02000503000000020003" pitchFamily="2" charset="0"/>
              </a:rPr>
              <a:t>Decrease the ability to react and respond to a fire alarm or fire</a:t>
            </a:r>
          </a:p>
          <a:p>
            <a:pPr marL="171450" indent="-171450">
              <a:buFont typeface="Arial" panose="020B0604020202020204" pitchFamily="34" charset="0"/>
              <a:buChar char="•"/>
              <a:defRPr/>
            </a:pPr>
            <a:r>
              <a:rPr lang="en-GB" altLang="en-US">
                <a:latin typeface="Foundry Sans" panose="02000503000000020003" pitchFamily="2" charset="0"/>
              </a:rPr>
              <a:t>Decrease the ability to escape from a fire</a:t>
            </a:r>
          </a:p>
        </p:txBody>
      </p:sp>
      <p:sp>
        <p:nvSpPr>
          <p:cNvPr id="35844" name="Slide Number Placeholder 3">
            <a:extLst>
              <a:ext uri="{FF2B5EF4-FFF2-40B4-BE49-F238E27FC236}">
                <a16:creationId xmlns:a16="http://schemas.microsoft.com/office/drawing/2014/main" id="{921277F1-2971-9023-DFA5-2BBBBAF7563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AD4400-1D71-4940-AEDF-27C57BC6A393}" type="slidenum">
              <a:rPr lang="en-US" altLang="en-US" smtClean="0"/>
              <a:pPr>
                <a:spcBef>
                  <a:spcPct val="0"/>
                </a:spcBef>
              </a:pPr>
              <a:t>17</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4B01C12B-643C-6EB2-2190-8C35B200975F}"/>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B0D192B4-C8E5-4CF8-A2B1-1402C85254F7}"/>
              </a:ext>
            </a:extLst>
          </p:cNvPr>
          <p:cNvSpPr>
            <a:spLocks noGrp="1" noChangeArrowheads="1"/>
          </p:cNvSpPr>
          <p:nvPr>
            <p:ph type="body" idx="1"/>
          </p:nvPr>
        </p:nvSpPr>
        <p:spPr/>
        <p:txBody>
          <a:bodyPr/>
          <a:lstStyle/>
          <a:p>
            <a:pPr>
              <a:defRPr/>
            </a:pPr>
            <a:r>
              <a:rPr lang="en-GB" altLang="en-US" b="1">
                <a:solidFill>
                  <a:srgbClr val="FFFFFF"/>
                </a:solidFill>
                <a:latin typeface="Lato" panose="020F0502020204030204" pitchFamily="34" charset="0"/>
              </a:rPr>
              <a:t>Understanding and reducing the risks</a:t>
            </a:r>
          </a:p>
          <a:p>
            <a:pPr>
              <a:defRPr/>
            </a:pPr>
            <a:r>
              <a:rPr lang="en-GB" altLang="en-US" b="1">
                <a:solidFill>
                  <a:srgbClr val="636B6E"/>
                </a:solidFill>
                <a:latin typeface="inherit"/>
              </a:rPr>
              <a:t>How can you reduce fire risks for hoarders?</a:t>
            </a:r>
          </a:p>
          <a:p>
            <a:pPr>
              <a:defRPr/>
            </a:pPr>
            <a:r>
              <a:rPr lang="en-GB" altLang="en-US">
                <a:solidFill>
                  <a:srgbClr val="636B6E"/>
                </a:solidFill>
                <a:latin typeface="inherit"/>
              </a:rPr>
              <a:t>Because of the amount of possessions,  exit routes can become blocked, making safe evacuation more difficult. Fires can also spread much faster, especially where there are flammable items such as newspapers or cardboard.</a:t>
            </a:r>
          </a:p>
          <a:p>
            <a:pPr>
              <a:defRPr/>
            </a:pPr>
            <a:r>
              <a:rPr lang="en-GB" altLang="en-US" b="1">
                <a:solidFill>
                  <a:srgbClr val="636B6E"/>
                </a:solidFill>
                <a:latin typeface="inherit"/>
              </a:rPr>
              <a:t>Understand the risks</a:t>
            </a:r>
          </a:p>
          <a:p>
            <a:pPr>
              <a:defRPr/>
            </a:pPr>
            <a:r>
              <a:rPr lang="en-GB" altLang="en-US">
                <a:solidFill>
                  <a:srgbClr val="636B6E"/>
                </a:solidFill>
                <a:latin typeface="inherit"/>
              </a:rPr>
              <a:t>Hoarded materials can easily catch alight if they come into contact with heat sources such as overloaded extension leads, the kitchen hob or naked flames like candles or cigarettes. Because of the amount of possessions, fires will also spread much faster.</a:t>
            </a:r>
          </a:p>
          <a:p>
            <a:pPr>
              <a:defRPr/>
            </a:pPr>
            <a:r>
              <a:rPr lang="en-GB" altLang="en-US" b="1">
                <a:solidFill>
                  <a:srgbClr val="636B6E"/>
                </a:solidFill>
                <a:latin typeface="inherit"/>
              </a:rPr>
              <a:t>Fire safety suggestions</a:t>
            </a:r>
          </a:p>
          <a:p>
            <a:pPr>
              <a:defRPr/>
            </a:pPr>
            <a:r>
              <a:rPr lang="en-GB" altLang="en-US">
                <a:solidFill>
                  <a:srgbClr val="636B6E"/>
                </a:solidFill>
                <a:latin typeface="inherit"/>
              </a:rPr>
              <a:t>If you care for someone who lives in home that has become hoarded, you can help them live more safely by:</a:t>
            </a:r>
          </a:p>
          <a:p>
            <a:pPr marL="285750" indent="-285750">
              <a:buFont typeface="Arial" panose="020B0604020202020204" pitchFamily="34" charset="0"/>
              <a:buChar char="•"/>
              <a:defRPr/>
            </a:pPr>
            <a:r>
              <a:rPr lang="en-GB" altLang="en-US">
                <a:solidFill>
                  <a:srgbClr val="636B6E"/>
                </a:solidFill>
                <a:latin typeface="inherit"/>
              </a:rPr>
              <a:t>Encouraging them not light candles or tea lights of any kind. A safer option is to use LED flameless candles.</a:t>
            </a:r>
          </a:p>
          <a:p>
            <a:pPr marL="285750" indent="-285750">
              <a:buFont typeface="Arial" panose="020B0604020202020204" pitchFamily="34" charset="0"/>
              <a:buChar char="•"/>
              <a:defRPr/>
            </a:pPr>
            <a:r>
              <a:rPr lang="en-GB" altLang="en-US">
                <a:solidFill>
                  <a:srgbClr val="636B6E"/>
                </a:solidFill>
                <a:latin typeface="inherit"/>
              </a:rPr>
              <a:t>Ensuring they have appropriate heating so that they are not using portable heaters, candles or gas hobs to heat the home. If using portable heaters, ensuring that items aren't placed on top of, or too close to them.</a:t>
            </a:r>
          </a:p>
          <a:p>
            <a:pPr marL="285750" indent="-285750">
              <a:buFont typeface="Arial" panose="020B0604020202020204" pitchFamily="34" charset="0"/>
              <a:buChar char="•"/>
              <a:defRPr/>
            </a:pPr>
            <a:r>
              <a:rPr lang="en-GB" altLang="en-US">
                <a:solidFill>
                  <a:srgbClr val="636B6E"/>
                </a:solidFill>
                <a:latin typeface="inherit"/>
              </a:rPr>
              <a:t>Suggest – or if you can, make sure – that they smoke outside if they are a smoker, never smoking in bed or where they could fall asleep, and that they use proper ashtrays.</a:t>
            </a:r>
          </a:p>
          <a:p>
            <a:pPr marL="285750" indent="-285750">
              <a:buFont typeface="Arial" panose="020B0604020202020204" pitchFamily="34" charset="0"/>
              <a:buChar char="•"/>
              <a:defRPr/>
            </a:pPr>
            <a:r>
              <a:rPr lang="en-GB" altLang="en-US">
                <a:solidFill>
                  <a:srgbClr val="636B6E"/>
                </a:solidFill>
                <a:latin typeface="inherit"/>
              </a:rPr>
              <a:t>Contacting the Local Authority to discuss options for support to clear some of the clutter.</a:t>
            </a:r>
          </a:p>
          <a:p>
            <a:pPr marL="285750" indent="-285750">
              <a:buFont typeface="Arial" panose="020B0604020202020204" pitchFamily="34" charset="0"/>
              <a:buChar char="•"/>
              <a:defRPr/>
            </a:pPr>
            <a:r>
              <a:rPr lang="en-GB" altLang="en-US">
                <a:solidFill>
                  <a:srgbClr val="636B6E"/>
                </a:solidFill>
                <a:latin typeface="inherit"/>
              </a:rPr>
              <a:t>Work with them to develop an escape plan.</a:t>
            </a:r>
          </a:p>
          <a:p>
            <a:pPr marL="285750" indent="-285750">
              <a:buFont typeface="Arial" panose="020B0604020202020204" pitchFamily="34" charset="0"/>
              <a:buChar char="•"/>
              <a:defRPr/>
            </a:pPr>
            <a:r>
              <a:rPr lang="en-GB" altLang="en-US">
                <a:solidFill>
                  <a:srgbClr val="636B6E"/>
                </a:solidFill>
                <a:latin typeface="inherit"/>
              </a:rPr>
              <a:t>Book a </a:t>
            </a:r>
            <a:r>
              <a:rPr lang="en-GB" altLang="en-US">
                <a:solidFill>
                  <a:srgbClr val="D52B1E"/>
                </a:solidFill>
                <a:latin typeface="inherit"/>
                <a:hlinkClick r:id="rId3" tooltip="Home fire safety visits"/>
              </a:rPr>
              <a:t>home fire safety visit</a:t>
            </a:r>
            <a:r>
              <a:rPr lang="en-GB" altLang="en-US">
                <a:solidFill>
                  <a:srgbClr val="636B6E"/>
                </a:solidFill>
                <a:latin typeface="inherit"/>
              </a:rPr>
              <a:t> – a free service we offer to share advice and help. </a:t>
            </a:r>
          </a:p>
          <a:p>
            <a:pPr>
              <a:defRPr/>
            </a:pPr>
            <a:endParaRPr lang="en-GB" altLang="en-US">
              <a:solidFill>
                <a:srgbClr val="636B6E"/>
              </a:solidFill>
              <a:latin typeface="inherit"/>
            </a:endParaRPr>
          </a:p>
          <a:p>
            <a:pPr>
              <a:defRPr/>
            </a:pPr>
            <a:endParaRPr lang="en-GB" altLang="en-US">
              <a:latin typeface="Arial" panose="020B0604020202020204" pitchFamily="34" charset="0"/>
            </a:endParaRPr>
          </a:p>
        </p:txBody>
      </p:sp>
      <p:sp>
        <p:nvSpPr>
          <p:cNvPr id="37892" name="Slide Number Placeholder 3">
            <a:extLst>
              <a:ext uri="{FF2B5EF4-FFF2-40B4-BE49-F238E27FC236}">
                <a16:creationId xmlns:a16="http://schemas.microsoft.com/office/drawing/2014/main" id="{9AC4C5F7-E517-34FE-752B-3CEE10AF8F3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D5412E-F466-4646-B664-ACED973B9D7F}" type="slidenum">
              <a:rPr lang="en-US" altLang="en-US" smtClean="0"/>
              <a:pPr/>
              <a:t>18</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5F8474A-FFCF-E427-E2CB-6067DFA3B815}"/>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945B7DAB-E384-CF61-C758-80FFD4CF9089}"/>
              </a:ext>
            </a:extLst>
          </p:cNvPr>
          <p:cNvSpPr>
            <a:spLocks noGrp="1"/>
          </p:cNvSpPr>
          <p:nvPr>
            <p:ph type="body" idx="1"/>
          </p:nvPr>
        </p:nvSpPr>
        <p:spPr/>
        <p:txBody>
          <a:bodyPr/>
          <a:lstStyle/>
          <a:p>
            <a:pPr>
              <a:defRPr/>
            </a:pPr>
            <a:r>
              <a:rPr lang="en-GB">
                <a:latin typeface="Foundry Sans" panose="02000503000000020003" pitchFamily="2" charset="0"/>
              </a:rPr>
              <a:t>It is your duty under the Care Certificate to promote fire safety and act upon fire risks.</a:t>
            </a:r>
          </a:p>
          <a:p>
            <a:pPr>
              <a:defRPr/>
            </a:pPr>
            <a:r>
              <a:rPr lang="en-GB">
                <a:latin typeface="Foundry Sans" panose="02000503000000020003" pitchFamily="2" charset="0"/>
              </a:rPr>
              <a:t>If you don’t report concerns, the consequences for your client could be:</a:t>
            </a:r>
          </a:p>
          <a:p>
            <a:pPr marL="171450" indent="-171450">
              <a:buFont typeface="Arial" panose="020B0604020202020204" pitchFamily="34" charset="0"/>
              <a:buChar char="•"/>
              <a:defRPr/>
            </a:pPr>
            <a:r>
              <a:rPr lang="en-GB">
                <a:latin typeface="Foundry Sans" panose="02000503000000020003" pitchFamily="2" charset="0"/>
              </a:rPr>
              <a:t>Loss of their property and possessions</a:t>
            </a:r>
          </a:p>
          <a:p>
            <a:pPr marL="171450" indent="-171450">
              <a:buFont typeface="Arial" panose="020B0604020202020204" pitchFamily="34" charset="0"/>
              <a:buChar char="•"/>
              <a:defRPr/>
            </a:pPr>
            <a:r>
              <a:rPr lang="en-GB">
                <a:latin typeface="Foundry Sans" panose="02000503000000020003" pitchFamily="2" charset="0"/>
              </a:rPr>
              <a:t>Having to leave their home</a:t>
            </a:r>
          </a:p>
          <a:p>
            <a:pPr marL="171450" indent="-171450">
              <a:buFont typeface="Arial" panose="020B0604020202020204" pitchFamily="34" charset="0"/>
              <a:buChar char="•"/>
              <a:defRPr/>
            </a:pPr>
            <a:r>
              <a:rPr lang="en-GB">
                <a:latin typeface="Foundry Sans" panose="02000503000000020003" pitchFamily="2" charset="0"/>
              </a:rPr>
              <a:t>Suffering from life changing injuries such as burns or respiratory damage</a:t>
            </a:r>
          </a:p>
          <a:p>
            <a:pPr marL="171450" indent="-171450">
              <a:buFont typeface="Arial" panose="020B0604020202020204" pitchFamily="34" charset="0"/>
              <a:buChar char="•"/>
              <a:defRPr/>
            </a:pPr>
            <a:r>
              <a:rPr lang="en-GB">
                <a:latin typeface="Foundry Sans" panose="02000503000000020003" pitchFamily="2" charset="0"/>
              </a:rPr>
              <a:t>Death as a result of a preventable fire</a:t>
            </a:r>
          </a:p>
          <a:p>
            <a:pPr>
              <a:buFont typeface="Arial" panose="020B0604020202020204" pitchFamily="34" charset="0"/>
              <a:buNone/>
              <a:defRPr/>
            </a:pPr>
            <a:endParaRPr lang="en-GB">
              <a:latin typeface="Foundry Sans" panose="02000503000000020003" pitchFamily="2" charset="0"/>
            </a:endParaRPr>
          </a:p>
          <a:p>
            <a:pPr>
              <a:buFont typeface="Arial" panose="020B0604020202020204" pitchFamily="34" charset="0"/>
              <a:buNone/>
              <a:defRPr/>
            </a:pPr>
            <a:r>
              <a:rPr lang="en-GB" b="1">
                <a:latin typeface="Foundry Sans" panose="02000503000000020003" pitchFamily="2" charset="0"/>
              </a:rPr>
              <a:t>There is also the potential for legal action against those responsible for their care.</a:t>
            </a:r>
          </a:p>
        </p:txBody>
      </p:sp>
      <p:sp>
        <p:nvSpPr>
          <p:cNvPr id="39940" name="Slide Number Placeholder 3">
            <a:extLst>
              <a:ext uri="{FF2B5EF4-FFF2-40B4-BE49-F238E27FC236}">
                <a16:creationId xmlns:a16="http://schemas.microsoft.com/office/drawing/2014/main" id="{070DBDA3-212A-E543-E78E-94A2A230D52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6C2102-E2EB-46A8-826E-98BA3A312BD0}" type="slidenum">
              <a:rPr lang="en-US" altLang="en-US" smtClean="0"/>
              <a:pPr>
                <a:spcBef>
                  <a:spcPct val="0"/>
                </a:spcBef>
              </a:pPr>
              <a:t>19</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2E625D1-E706-D856-82E0-37C1CD61FAA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45FD6535-502E-F4AF-E999-52343D457B8F}"/>
              </a:ext>
            </a:extLst>
          </p:cNvPr>
          <p:cNvSpPr>
            <a:spLocks noGrp="1"/>
          </p:cNvSpPr>
          <p:nvPr>
            <p:ph type="body" idx="1"/>
          </p:nvPr>
        </p:nvSpPr>
        <p:spPr/>
        <p:txBody>
          <a:bodyPr/>
          <a:lstStyle/>
          <a:p>
            <a:pPr>
              <a:defRPr/>
            </a:pPr>
            <a:r>
              <a:rPr lang="en-GB" altLang="en-US">
                <a:latin typeface="Foundry Sans" panose="02000503000000020003" pitchFamily="2" charset="0"/>
              </a:rPr>
              <a:t>Indicators that there's an increased risk of having a fire:</a:t>
            </a:r>
          </a:p>
          <a:p>
            <a:pPr marL="171450" indent="-171450">
              <a:buFont typeface="Arial" panose="020B0604020202020204" pitchFamily="34" charset="0"/>
              <a:buChar char="•"/>
              <a:defRPr/>
            </a:pPr>
            <a:r>
              <a:rPr lang="en-GB" altLang="en-US">
                <a:latin typeface="Foundry Sans" panose="02000503000000020003" pitchFamily="2" charset="0"/>
              </a:rPr>
              <a:t>Unsafe smoking such as smoking in bed or on a chair where the person is likely to fall asleep.  Discarded cigarettes and matches.  Cigarette burns to clothes or furnishings.</a:t>
            </a:r>
          </a:p>
          <a:p>
            <a:pPr marL="171450" indent="-171450">
              <a:buFont typeface="Arial" panose="020B0604020202020204" pitchFamily="34" charset="0"/>
              <a:buChar char="•"/>
              <a:defRPr/>
            </a:pPr>
            <a:r>
              <a:rPr lang="en-GB" altLang="en-US">
                <a:latin typeface="Foundry Sans" panose="02000503000000020003" pitchFamily="2" charset="0"/>
              </a:rPr>
              <a:t>Using heaters to dry clothing, towels, etc. </a:t>
            </a:r>
          </a:p>
          <a:p>
            <a:pPr marL="171450" indent="-171450">
              <a:buFont typeface="Arial" panose="020B0604020202020204" pitchFamily="34" charset="0"/>
              <a:buChar char="•"/>
              <a:defRPr/>
            </a:pPr>
            <a:r>
              <a:rPr lang="en-GB" altLang="en-US">
                <a:latin typeface="Foundry Sans" panose="02000503000000020003" pitchFamily="2" charset="0"/>
              </a:rPr>
              <a:t>Unsafe cooking such as leaving pans unattended or leaving items on the cooker such as plastic kettles, papers</a:t>
            </a:r>
          </a:p>
          <a:p>
            <a:pPr marL="171450" indent="-171450">
              <a:buFont typeface="Arial" panose="020B0604020202020204" pitchFamily="34" charset="0"/>
              <a:buChar char="•"/>
              <a:defRPr/>
            </a:pPr>
            <a:r>
              <a:rPr lang="en-GB" altLang="en-US">
                <a:latin typeface="Foundry Sans" panose="02000503000000020003" pitchFamily="2" charset="0"/>
              </a:rPr>
              <a:t>Overloaded electrical extension leads or sockets with multiple adaptors.</a:t>
            </a:r>
          </a:p>
          <a:p>
            <a:pPr marL="171450" indent="-171450">
              <a:buFont typeface="Arial" panose="020B0604020202020204" pitchFamily="34" charset="0"/>
              <a:buChar char="•"/>
              <a:defRPr/>
            </a:pPr>
            <a:r>
              <a:rPr lang="en-GB" altLang="en-US">
                <a:latin typeface="Foundry Sans" panose="02000503000000020003" pitchFamily="2" charset="0"/>
              </a:rPr>
              <a:t>Using portable heaters too close to furniture or furnishings</a:t>
            </a:r>
          </a:p>
          <a:p>
            <a:pPr marL="171450" indent="-171450">
              <a:buFont typeface="Arial" panose="020B0604020202020204" pitchFamily="34" charset="0"/>
              <a:buChar char="•"/>
              <a:defRPr/>
            </a:pPr>
            <a:r>
              <a:rPr lang="en-GB" altLang="en-US">
                <a:latin typeface="Foundry Sans" panose="02000503000000020003" pitchFamily="2" charset="0"/>
              </a:rPr>
              <a:t>Hoarding – Hoarded materials can increase fire risk and prevent escape.  They are often too close to cookers and/or heaters</a:t>
            </a:r>
          </a:p>
          <a:p>
            <a:pPr marL="171450" indent="-171450">
              <a:buFont typeface="Arial" panose="020B0604020202020204" pitchFamily="34" charset="0"/>
              <a:buChar char="•"/>
              <a:defRPr/>
            </a:pPr>
            <a:r>
              <a:rPr lang="en-GB" altLang="en-US">
                <a:latin typeface="Foundry Sans" panose="02000503000000020003" pitchFamily="2" charset="0"/>
              </a:rPr>
              <a:t>Unsafe use of candles – Candles in make-shift holders or on unstable surfaces can fall over and ignite other items.</a:t>
            </a:r>
          </a:p>
          <a:p>
            <a:pPr>
              <a:defRPr/>
            </a:pPr>
            <a:r>
              <a:rPr lang="en-GB" altLang="en-US"/>
              <a:t> </a:t>
            </a:r>
          </a:p>
          <a:p>
            <a:pPr lvl="1">
              <a:defRPr/>
            </a:pPr>
            <a:endParaRPr lang="en-GB" altLang="en-US"/>
          </a:p>
          <a:p>
            <a:pPr>
              <a:defRPr/>
            </a:pPr>
            <a:endParaRPr lang="en-GB" altLang="en-US">
              <a:latin typeface="Foundry Sans" pitchFamily="2" charset="0"/>
            </a:endParaRPr>
          </a:p>
          <a:p>
            <a:pPr>
              <a:defRPr/>
            </a:pPr>
            <a:r>
              <a:rPr lang="en-GB" altLang="en-US">
                <a:latin typeface="Foundry Sans" pitchFamily="2" charset="0"/>
              </a:rPr>
              <a:t></a:t>
            </a:r>
          </a:p>
          <a:p>
            <a:pPr>
              <a:defRPr/>
            </a:pPr>
            <a:endParaRPr lang="en-GB" altLang="en-US"/>
          </a:p>
          <a:p>
            <a:pPr>
              <a:defRPr/>
            </a:pPr>
            <a:endParaRPr lang="en-GB" altLang="en-US"/>
          </a:p>
          <a:p>
            <a:pPr>
              <a:defRPr/>
            </a:pPr>
            <a:endParaRPr lang="en-GB" altLang="en-US"/>
          </a:p>
        </p:txBody>
      </p:sp>
      <p:sp>
        <p:nvSpPr>
          <p:cNvPr id="41988" name="Slide Number Placeholder 3">
            <a:extLst>
              <a:ext uri="{FF2B5EF4-FFF2-40B4-BE49-F238E27FC236}">
                <a16:creationId xmlns:a16="http://schemas.microsoft.com/office/drawing/2014/main" id="{2D1B4692-A27F-A9BD-B377-7B7B32AE2CB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5E48D5-11D5-45DF-85A8-52707E0BC0ED}" type="slidenum">
              <a:rPr lang="en-US" altLang="en-US" smtClean="0"/>
              <a:pPr>
                <a:spcBef>
                  <a:spcPct val="0"/>
                </a:spcBef>
              </a:pPr>
              <a:t>20</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A44BB509-785B-C0D6-CA76-2E21EC652C0E}"/>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8DF16E17-B68C-EDA2-91DF-3587A006A3DC}"/>
              </a:ext>
            </a:extLst>
          </p:cNvPr>
          <p:cNvSpPr>
            <a:spLocks noGrp="1"/>
          </p:cNvSpPr>
          <p:nvPr>
            <p:ph type="body" idx="1"/>
          </p:nvPr>
        </p:nvSpPr>
        <p:spPr/>
        <p:txBody>
          <a:bodyPr/>
          <a:lstStyle/>
          <a:p>
            <a:pPr>
              <a:defRPr/>
            </a:pPr>
            <a:r>
              <a:rPr lang="en-GB" altLang="en-US" dirty="0"/>
              <a:t>These pictures are from real incidents and show that there was evidence of near misses before the fire.</a:t>
            </a:r>
          </a:p>
          <a:p>
            <a:pPr>
              <a:defRPr/>
            </a:pPr>
            <a:endParaRPr lang="en-GB" altLang="en-US" dirty="0"/>
          </a:p>
          <a:p>
            <a:pPr marL="171450" indent="-171450">
              <a:buFont typeface="Arial" panose="020B0604020202020204" pitchFamily="34" charset="0"/>
              <a:buChar char="•"/>
              <a:defRPr/>
            </a:pPr>
            <a:r>
              <a:rPr lang="en-GB" altLang="en-US" dirty="0"/>
              <a:t>Image 1 - Burn marks are on floor boards showing clearly where a resident had been throwing cigarettes and matches to the floor whilst still smouldering. This is known as careless disposal</a:t>
            </a:r>
          </a:p>
          <a:p>
            <a:pPr marL="171450" indent="-171450">
              <a:buFont typeface="Arial" panose="020B0604020202020204" pitchFamily="34" charset="0"/>
              <a:buChar char="•"/>
              <a:defRPr/>
            </a:pPr>
            <a:endParaRPr lang="en-GB" altLang="en-US" dirty="0"/>
          </a:p>
          <a:p>
            <a:pPr marL="171450" indent="-171450">
              <a:buFont typeface="Arial" panose="020B0604020202020204" pitchFamily="34" charset="0"/>
              <a:buChar char="•"/>
              <a:defRPr/>
            </a:pPr>
            <a:r>
              <a:rPr lang="en-GB" altLang="en-US" dirty="0"/>
              <a:t>Image 2 - Look for burn marks on furniture, bedding and clothing, evidence of careless disposal of smoking materials</a:t>
            </a:r>
          </a:p>
        </p:txBody>
      </p:sp>
      <p:sp>
        <p:nvSpPr>
          <p:cNvPr id="44036" name="Slide Number Placeholder 3">
            <a:extLst>
              <a:ext uri="{FF2B5EF4-FFF2-40B4-BE49-F238E27FC236}">
                <a16:creationId xmlns:a16="http://schemas.microsoft.com/office/drawing/2014/main" id="{A3961DEF-185C-1166-48C5-947BC30B2CE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2CB86D-01D8-438B-AB7C-B1131571BA31}" type="slidenum">
              <a:rPr lang="en-US" altLang="en-US" smtClean="0"/>
              <a:pPr>
                <a:spcBef>
                  <a:spcPct val="0"/>
                </a:spcBef>
              </a:pPr>
              <a:t>21</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96654B5-F1F0-B2DC-E88C-0518BF9994B3}"/>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0DD10EF3-86F9-57BD-ACC4-183F0E6DA44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1450" indent="-171450">
              <a:buFontTx/>
              <a:buChar char="•"/>
            </a:pPr>
            <a:r>
              <a:rPr lang="en-GB" altLang="en-US" dirty="0">
                <a:latin typeface="Foundry Sans" pitchFamily="2" charset="0"/>
              </a:rPr>
              <a:t>Overloaded sockets or extension reels generate heat.  If cable reel are left coiled this problem is exacerbated.</a:t>
            </a:r>
          </a:p>
          <a:p>
            <a:pPr marL="171450" indent="-171450">
              <a:buFontTx/>
              <a:buChar char="•"/>
            </a:pPr>
            <a:endParaRPr lang="en-GB" altLang="en-US" dirty="0">
              <a:latin typeface="Foundry Sans" pitchFamily="2" charset="0"/>
            </a:endParaRPr>
          </a:p>
          <a:p>
            <a:pPr marL="171450" indent="-171450">
              <a:buFontTx/>
              <a:buChar char="•"/>
            </a:pPr>
            <a:r>
              <a:rPr lang="en-GB" altLang="en-US" dirty="0">
                <a:latin typeface="Foundry Sans" pitchFamily="2" charset="0"/>
              </a:rPr>
              <a:t>Heaters too close to clothing or other combustible materials with tragic consequences. Note the clothes hung to dry on a </a:t>
            </a:r>
            <a:r>
              <a:rPr lang="en-GB" altLang="en-US" dirty="0" err="1">
                <a:latin typeface="Foundry Sans" pitchFamily="2" charset="0"/>
              </a:rPr>
              <a:t>zimmer</a:t>
            </a:r>
            <a:r>
              <a:rPr lang="en-GB" altLang="en-US" dirty="0">
                <a:latin typeface="Foundry Sans" pitchFamily="2" charset="0"/>
              </a:rPr>
              <a:t> frame, there is a </a:t>
            </a:r>
            <a:r>
              <a:rPr lang="en-GB" altLang="en-US" dirty="0" err="1">
                <a:latin typeface="Foundry Sans" pitchFamily="2" charset="0"/>
              </a:rPr>
              <a:t>calor</a:t>
            </a:r>
            <a:r>
              <a:rPr lang="en-GB" altLang="en-US" dirty="0">
                <a:latin typeface="Foundry Sans" pitchFamily="2" charset="0"/>
              </a:rPr>
              <a:t> gas portable heater just behind this.</a:t>
            </a:r>
          </a:p>
          <a:p>
            <a:pPr marL="171450" indent="-171450">
              <a:buFontTx/>
              <a:buChar char="•"/>
            </a:pPr>
            <a:endParaRPr lang="en-GB" altLang="en-US" dirty="0">
              <a:latin typeface="Foundry Sans" pitchFamily="2" charset="0"/>
            </a:endParaRPr>
          </a:p>
          <a:p>
            <a:pPr marL="171450" indent="-171450">
              <a:buFontTx/>
              <a:buChar char="•"/>
            </a:pPr>
            <a:r>
              <a:rPr lang="en-GB" altLang="en-US" dirty="0">
                <a:latin typeface="Foundry Sans" pitchFamily="2" charset="0"/>
              </a:rPr>
              <a:t>The second picture shows a portable heater that was too close to the bed.</a:t>
            </a:r>
          </a:p>
        </p:txBody>
      </p:sp>
      <p:sp>
        <p:nvSpPr>
          <p:cNvPr id="46084" name="Slide Number Placeholder 3">
            <a:extLst>
              <a:ext uri="{FF2B5EF4-FFF2-40B4-BE49-F238E27FC236}">
                <a16:creationId xmlns:a16="http://schemas.microsoft.com/office/drawing/2014/main" id="{7E3A0C2F-1E7E-87F8-3D41-BB164F9F354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5DCA30-DC7E-4441-8573-273753413C23}" type="slidenum">
              <a:rPr lang="en-US" altLang="en-US" smtClean="0"/>
              <a:pPr>
                <a:spcBef>
                  <a:spcPct val="0"/>
                </a:spcBef>
              </a:pPr>
              <a:t>22</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4B27E2E1-9134-918A-2B0F-75BAFDD14119}"/>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B3F676ED-4517-B798-8A48-C985549AAA51}"/>
              </a:ext>
            </a:extLst>
          </p:cNvPr>
          <p:cNvSpPr>
            <a:spLocks noGrp="1"/>
          </p:cNvSpPr>
          <p:nvPr>
            <p:ph type="body" idx="1"/>
          </p:nvPr>
        </p:nvSpPr>
        <p:spPr/>
        <p:txBody>
          <a:bodyPr/>
          <a:lstStyle/>
          <a:p>
            <a:pPr>
              <a:buFont typeface="Arial" panose="020B0604020202020204" pitchFamily="34" charset="0"/>
              <a:buNone/>
              <a:defRPr/>
            </a:pPr>
            <a:r>
              <a:rPr lang="en-GB" altLang="en-US" dirty="0"/>
              <a:t>Unsafe cooking is the largest cause of accidental fires -  if a client is forgetful, under the influence of alcohol/drugs/medication or falls asleep when cooking the results could be catastrophic.</a:t>
            </a:r>
          </a:p>
          <a:p>
            <a:pPr>
              <a:buFont typeface="Arial" panose="020B0604020202020204" pitchFamily="34" charset="0"/>
              <a:buNone/>
              <a:defRPr/>
            </a:pPr>
            <a:endParaRPr lang="en-GB" altLang="en-US" dirty="0"/>
          </a:p>
          <a:p>
            <a:pPr marL="171450" indent="-171450">
              <a:buFont typeface="Arial" panose="020B0604020202020204" pitchFamily="34" charset="0"/>
              <a:buChar char="•"/>
              <a:defRPr/>
            </a:pPr>
            <a:r>
              <a:rPr lang="en-GB" altLang="en-US" dirty="0"/>
              <a:t>In the first picture a toaster and kettle have been placed on top of the left hand rings.  Turning on these rings could immediately cause a fire.</a:t>
            </a:r>
          </a:p>
          <a:p>
            <a:pPr marL="171450" indent="-171450">
              <a:buFont typeface="Arial" panose="020B0604020202020204" pitchFamily="34" charset="0"/>
              <a:buChar char="•"/>
              <a:defRPr/>
            </a:pPr>
            <a:endParaRPr lang="en-GB" altLang="en-US" dirty="0"/>
          </a:p>
          <a:p>
            <a:pPr marL="171450" indent="-171450">
              <a:buFont typeface="Arial" panose="020B0604020202020204" pitchFamily="34" charset="0"/>
              <a:buChar char="•"/>
              <a:defRPr/>
            </a:pPr>
            <a:r>
              <a:rPr lang="en-GB" altLang="en-US" dirty="0"/>
              <a:t>The second picture shows the result of a pan being left cooking unattended</a:t>
            </a:r>
          </a:p>
        </p:txBody>
      </p:sp>
      <p:sp>
        <p:nvSpPr>
          <p:cNvPr id="48132" name="Slide Number Placeholder 3">
            <a:extLst>
              <a:ext uri="{FF2B5EF4-FFF2-40B4-BE49-F238E27FC236}">
                <a16:creationId xmlns:a16="http://schemas.microsoft.com/office/drawing/2014/main" id="{E9D5F7D7-0B11-4A4E-7FDC-B5F513C1B0D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0FCA71-855E-4DF9-A68B-5B33E5EDE4CB}" type="slidenum">
              <a:rPr lang="en-US" altLang="en-US" smtClean="0"/>
              <a:pPr>
                <a:spcBef>
                  <a:spcPct val="0"/>
                </a:spcBef>
              </a:pPr>
              <a:t>23</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E2A16CB5-1280-6060-B361-69AA99D97F7C}"/>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414FE152-B099-9B55-5CAE-AA72AA7C063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b="1">
                <a:solidFill>
                  <a:srgbClr val="000000"/>
                </a:solidFill>
                <a:latin typeface="Arial" panose="020B0604020202020204" pitchFamily="34" charset="0"/>
              </a:rPr>
              <a:t>Note to facilitator:</a:t>
            </a:r>
          </a:p>
          <a:p>
            <a:r>
              <a:rPr lang="en-GB" altLang="en-US">
                <a:solidFill>
                  <a:srgbClr val="000000"/>
                </a:solidFill>
                <a:latin typeface="Arial" panose="020B0604020202020204" pitchFamily="34" charset="0"/>
              </a:rPr>
              <a:t>Ask candidates why the think the characteristics/behaviours listed could affect the ability to respond or escape.  Can they think of any others?</a:t>
            </a:r>
          </a:p>
          <a:p>
            <a:r>
              <a:rPr lang="en-GB" altLang="en-US">
                <a:latin typeface="Arial" panose="020B0604020202020204" pitchFamily="34" charset="0"/>
              </a:rPr>
              <a:t> </a:t>
            </a:r>
          </a:p>
          <a:p>
            <a:r>
              <a:rPr lang="en-GB" altLang="en-US">
                <a:latin typeface="Arial" panose="020B0604020202020204" pitchFamily="34" charset="0"/>
              </a:rPr>
              <a:t>The characteristics/behaviours on this slide considered individually may not constitute a greater risk of fire or injury from fire, but a combination of any of them and/or any of the fire risks on previous slide increases the risk of fire, injury, or death. </a:t>
            </a:r>
          </a:p>
          <a:p>
            <a:endParaRPr lang="en-GB" altLang="en-US">
              <a:latin typeface="Arial" panose="020B0604020202020204" pitchFamily="34" charset="0"/>
            </a:endParaRPr>
          </a:p>
          <a:p>
            <a:r>
              <a:rPr lang="en-GB" altLang="en-US">
                <a:latin typeface="Arial" panose="020B0604020202020204" pitchFamily="34" charset="0"/>
              </a:rPr>
              <a:t>For example – a person living on their own does not present any greater risk of experiencing a fire, but if you combine this with being a smoker and bed bound the risk of fire and injury significantly increases.</a:t>
            </a:r>
          </a:p>
          <a:p>
            <a:endParaRPr lang="en-GB" altLang="en-US">
              <a:latin typeface="Foundry Sans" pitchFamily="2" charset="0"/>
            </a:endParaRPr>
          </a:p>
        </p:txBody>
      </p:sp>
      <p:sp>
        <p:nvSpPr>
          <p:cNvPr id="50180" name="Slide Number Placeholder 3">
            <a:extLst>
              <a:ext uri="{FF2B5EF4-FFF2-40B4-BE49-F238E27FC236}">
                <a16:creationId xmlns:a16="http://schemas.microsoft.com/office/drawing/2014/main" id="{65AB7709-519B-397A-C642-0DC5889E144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C2C5D0-5736-47B3-955B-7CE2EEFB06C8}" type="slidenum">
              <a:rPr lang="en-US" altLang="en-US" smtClean="0"/>
              <a:pPr>
                <a:spcBef>
                  <a:spcPct val="0"/>
                </a:spcBef>
              </a:pPr>
              <a:t>24</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EDC52FE6-77E0-DF70-B2C2-C81ABE40971F}"/>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448EA034-BF2A-61B2-B2EB-AB210DF629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Foundry Sans" pitchFamily="2" charset="0"/>
              </a:rPr>
              <a:t>Under the Care Certificate standards carers have an obligation to promote fire safety in their work setting and understand the ways to prevent fires from starting or spreading. </a:t>
            </a:r>
          </a:p>
          <a:p>
            <a:endParaRPr lang="en-GB" altLang="en-US">
              <a:latin typeface="Foundry Sans" pitchFamily="2" charset="0"/>
            </a:endParaRPr>
          </a:p>
          <a:p>
            <a:r>
              <a:rPr lang="en-GB" altLang="en-US">
                <a:latin typeface="Foundry Sans" pitchFamily="2" charset="0"/>
              </a:rPr>
              <a:t>It is essential that carers are able to identify individuals and take appropriate action immediately in regard to fire risk. As has been demonstrated in previous slides, not acting upon indicators and risk factors can lead to tragic consequences. Check that any actions/interventions that are required as a result of the individual risk assessment are entered onto the resident’s individual care plan e.g. Fire Retardant Bedding (FRB) – along with instructions to ensure that the bedding used is FRB at all times.</a:t>
            </a:r>
          </a:p>
          <a:p>
            <a:endParaRPr lang="en-GB" altLang="en-US">
              <a:latin typeface="Foundry Sans" pitchFamily="2" charset="0"/>
            </a:endParaRPr>
          </a:p>
          <a:p>
            <a:r>
              <a:rPr lang="en-GB" altLang="en-US">
                <a:latin typeface="Foundry Sans" pitchFamily="2" charset="0"/>
              </a:rPr>
              <a:t>Is the client is in their home and you have concerns about fire safety make a referral for a home fire safety visit but do what you can to reduce the immediate risk. In some cases additional control measures may be needed e.g. telecare with linked smoke detection, sprinklers.  </a:t>
            </a:r>
          </a:p>
          <a:p>
            <a:endParaRPr lang="en-GB" altLang="en-US">
              <a:latin typeface="Foundry Sans" pitchFamily="2" charset="0"/>
            </a:endParaRPr>
          </a:p>
          <a:p>
            <a:r>
              <a:rPr lang="en-GB" altLang="en-US">
                <a:latin typeface="Foundry Sans" pitchFamily="2" charset="0"/>
              </a:rPr>
              <a:t>If the client is in a care environment such as a care home and you have fire safety concerns raise them with your management immediately.</a:t>
            </a:r>
          </a:p>
        </p:txBody>
      </p:sp>
      <p:sp>
        <p:nvSpPr>
          <p:cNvPr id="52228" name="Slide Number Placeholder 3">
            <a:extLst>
              <a:ext uri="{FF2B5EF4-FFF2-40B4-BE49-F238E27FC236}">
                <a16:creationId xmlns:a16="http://schemas.microsoft.com/office/drawing/2014/main" id="{E51B374D-CB42-B19B-DBF6-23293577FAB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1CA629-FABE-4A80-A2D3-09C701429A4F}" type="slidenum">
              <a:rPr lang="en-US" altLang="en-US" smtClean="0"/>
              <a:pPr>
                <a:spcBef>
                  <a:spcPct val="0"/>
                </a:spcBef>
              </a:pPr>
              <a:t>25</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B996905-D9F2-BA4F-98FB-7CF47D5C204D}"/>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6759C4C-378E-5F33-D571-B23661A86833}"/>
              </a:ext>
            </a:extLst>
          </p:cNvPr>
          <p:cNvSpPr>
            <a:spLocks noGrp="1"/>
          </p:cNvSpPr>
          <p:nvPr>
            <p:ph type="body" idx="1"/>
          </p:nvPr>
        </p:nvSpPr>
        <p:spPr/>
        <p:txBody>
          <a:bodyPr/>
          <a:lstStyle/>
          <a:p>
            <a:pPr>
              <a:defRPr/>
            </a:pPr>
            <a:r>
              <a:rPr lang="en-GB" altLang="en-US">
                <a:latin typeface="Foundry Sans" panose="02000503000000020003" pitchFamily="2" charset="0"/>
              </a:rPr>
              <a:t>A home fire safety visit (HFSV) is an opportunity for the LFB to engage with members of the public, particularly those that are at a higher risk of accidental fires or those that are less able to respond to or escape in the event of a fire occurring. Talking with residents in their own homes enables the Brigade to identify fire risk behaviours/characteristics and provide individually tailored fire safety advice on risk reduction and what to do if there’s a fire.</a:t>
            </a:r>
          </a:p>
          <a:p>
            <a:pPr>
              <a:defRPr/>
            </a:pPr>
            <a:endParaRPr lang="en-GB" altLang="en-US">
              <a:latin typeface="Foundry Sans" panose="02000503000000020003" pitchFamily="2" charset="0"/>
            </a:endParaRPr>
          </a:p>
          <a:p>
            <a:pPr>
              <a:defRPr/>
            </a:pPr>
            <a:r>
              <a:rPr lang="en-GB" altLang="en-US">
                <a:latin typeface="Foundry Sans" panose="02000503000000020003" pitchFamily="2" charset="0"/>
              </a:rPr>
              <a:t>Carried out by appointment, at the home and at the convenience of the occupier with a relative or carer present if possible.</a:t>
            </a:r>
          </a:p>
          <a:p>
            <a:pPr>
              <a:defRPr/>
            </a:pPr>
            <a:endParaRPr lang="en-GB" altLang="en-US">
              <a:latin typeface="Foundry Sans" panose="02000503000000020003" pitchFamily="2" charset="0"/>
            </a:endParaRPr>
          </a:p>
          <a:p>
            <a:pPr>
              <a:defRPr/>
            </a:pPr>
            <a:r>
              <a:rPr lang="en-GB" altLang="en-US">
                <a:latin typeface="Foundry Sans" panose="02000503000000020003" pitchFamily="2" charset="0"/>
              </a:rPr>
              <a:t>They cover </a:t>
            </a:r>
          </a:p>
          <a:p>
            <a:pPr>
              <a:defRPr/>
            </a:pPr>
            <a:r>
              <a:rPr lang="en-GB" altLang="en-US" b="1">
                <a:latin typeface="Foundry Sans" panose="02000503000000020003" pitchFamily="2" charset="0"/>
              </a:rPr>
              <a:t>Prevention:</a:t>
            </a:r>
          </a:p>
          <a:p>
            <a:pPr marL="171450" indent="-171450">
              <a:buFont typeface="Arial" panose="020B0604020202020204" pitchFamily="34" charset="0"/>
              <a:buChar char="•"/>
              <a:defRPr/>
            </a:pPr>
            <a:r>
              <a:rPr lang="en-GB" altLang="en-US">
                <a:latin typeface="Foundry Sans" panose="02000503000000020003" pitchFamily="2" charset="0"/>
              </a:rPr>
              <a:t>Discussion/Survey of property – identifies physical hazards and identifies hazardous behaviours</a:t>
            </a:r>
          </a:p>
          <a:p>
            <a:pPr marL="171450" indent="-171450">
              <a:buFont typeface="Arial" panose="020B0604020202020204" pitchFamily="34" charset="0"/>
              <a:buChar char="•"/>
              <a:defRPr/>
            </a:pPr>
            <a:r>
              <a:rPr lang="en-GB" altLang="en-US">
                <a:latin typeface="Foundry Sans" panose="02000503000000020003" pitchFamily="2" charset="0"/>
              </a:rPr>
              <a:t>Advice – on risk reduction (if possible) for the hazards identified</a:t>
            </a:r>
          </a:p>
          <a:p>
            <a:pPr marL="171450" indent="-171450">
              <a:buFont typeface="Arial" panose="020B0604020202020204" pitchFamily="34" charset="0"/>
              <a:buChar char="•"/>
              <a:defRPr/>
            </a:pPr>
            <a:r>
              <a:rPr lang="en-GB" altLang="en-US">
                <a:latin typeface="Foundry Sans" panose="02000503000000020003" pitchFamily="2" charset="0"/>
              </a:rPr>
              <a:t>Advice – regarding additional measures such as fire retardant bedding and automatic fire suppressant systems e.g. sprinklers / misting systems</a:t>
            </a:r>
          </a:p>
          <a:p>
            <a:pPr>
              <a:defRPr/>
            </a:pPr>
            <a:endParaRPr lang="en-GB" altLang="en-US">
              <a:latin typeface="Foundry Sans" panose="02000503000000020003" pitchFamily="2" charset="0"/>
            </a:endParaRPr>
          </a:p>
          <a:p>
            <a:pPr>
              <a:defRPr/>
            </a:pPr>
            <a:r>
              <a:rPr lang="en-GB" altLang="en-US" b="1">
                <a:latin typeface="Foundry Sans" panose="02000503000000020003" pitchFamily="2" charset="0"/>
              </a:rPr>
              <a:t>Detection:</a:t>
            </a:r>
          </a:p>
          <a:p>
            <a:pPr marL="171450" indent="-171450">
              <a:buFont typeface="Arial" panose="020B0604020202020204" pitchFamily="34" charset="0"/>
              <a:buChar char="•"/>
              <a:defRPr/>
            </a:pPr>
            <a:r>
              <a:rPr lang="en-GB" altLang="en-US">
                <a:latin typeface="Foundry Sans" panose="02000503000000020003" pitchFamily="2" charset="0"/>
              </a:rPr>
              <a:t>Working smoke alarms are essential as they provide vital early warning and allow extra time to escape if there is a fire. They may also alert neighbours to the danger of fire. </a:t>
            </a:r>
          </a:p>
          <a:p>
            <a:pPr marL="171450" indent="-171450">
              <a:buFont typeface="Arial" panose="020B0604020202020204" pitchFamily="34" charset="0"/>
              <a:buChar char="•"/>
              <a:defRPr/>
            </a:pPr>
            <a:r>
              <a:rPr lang="en-GB" altLang="en-US">
                <a:latin typeface="Foundry Sans" panose="02000503000000020003" pitchFamily="2" charset="0"/>
              </a:rPr>
              <a:t>Every home should have at least one working smoke alarm per floor, but more may be required to ensure that every room containing a fire risk is covered.</a:t>
            </a:r>
          </a:p>
          <a:p>
            <a:pPr marL="171450" indent="-171450">
              <a:buFont typeface="Arial" panose="020B0604020202020204" pitchFamily="34" charset="0"/>
              <a:buChar char="•"/>
              <a:defRPr/>
            </a:pPr>
            <a:r>
              <a:rPr lang="en-GB" altLang="en-US">
                <a:latin typeface="Foundry Sans" panose="02000503000000020003" pitchFamily="2" charset="0"/>
              </a:rPr>
              <a:t>Where telecare is already fitted it should be linked to smoke alarms in all areas of risk.</a:t>
            </a:r>
          </a:p>
          <a:p>
            <a:pPr marL="171450" indent="-171450">
              <a:buFont typeface="Arial" panose="020B0604020202020204" pitchFamily="34" charset="0"/>
              <a:buChar char="•"/>
              <a:defRPr/>
            </a:pPr>
            <a:r>
              <a:rPr lang="en-GB" altLang="en-US">
                <a:latin typeface="Foundry Sans" panose="02000503000000020003" pitchFamily="2" charset="0"/>
              </a:rPr>
              <a:t>Strobe light and vibrating-pad alarms are available for those who are deaf or hard of hearing.</a:t>
            </a:r>
          </a:p>
          <a:p>
            <a:pPr marL="171450" indent="-171450">
              <a:buFont typeface="Arial" panose="020B0604020202020204" pitchFamily="34" charset="0"/>
              <a:buChar char="•"/>
              <a:defRPr/>
            </a:pPr>
            <a:r>
              <a:rPr lang="en-GB" altLang="en-US">
                <a:latin typeface="Foundry Sans" panose="02000503000000020003" pitchFamily="2" charset="0"/>
              </a:rPr>
              <a:t>If a client is unlikely to react to a fire or fire alarm and/or has limited mobility they may need telecare linked to smoke detection, or a home sprinkler system. </a:t>
            </a:r>
          </a:p>
          <a:p>
            <a:pPr>
              <a:defRPr/>
            </a:pPr>
            <a:endParaRPr lang="en-GB" altLang="en-US">
              <a:latin typeface="Foundry Sans" panose="02000503000000020003" pitchFamily="2" charset="0"/>
            </a:endParaRPr>
          </a:p>
          <a:p>
            <a:pPr>
              <a:defRPr/>
            </a:pPr>
            <a:r>
              <a:rPr lang="en-GB" altLang="en-US" b="1">
                <a:latin typeface="Foundry Sans" panose="02000503000000020003" pitchFamily="2" charset="0"/>
              </a:rPr>
              <a:t>Escape:</a:t>
            </a:r>
          </a:p>
          <a:p>
            <a:pPr marL="171450" indent="-171450">
              <a:buFont typeface="Arial" panose="020B0604020202020204" pitchFamily="34" charset="0"/>
              <a:buChar char="•"/>
              <a:defRPr/>
            </a:pPr>
            <a:r>
              <a:rPr lang="en-GB" altLang="en-US">
                <a:latin typeface="Foundry Sans" panose="02000503000000020003" pitchFamily="2" charset="0"/>
              </a:rPr>
              <a:t>Escape Plan– advice on what to do in the event of a fire and how to escape to safety.</a:t>
            </a:r>
          </a:p>
          <a:p>
            <a:pPr marL="171450" indent="-171450">
              <a:buFont typeface="Arial" panose="020B0604020202020204" pitchFamily="34" charset="0"/>
              <a:buChar char="•"/>
              <a:defRPr/>
            </a:pPr>
            <a:r>
              <a:rPr lang="en-GB" altLang="en-US">
                <a:latin typeface="Foundry Sans" panose="02000503000000020003" pitchFamily="2" charset="0"/>
              </a:rPr>
              <a:t>Advice on other alternatives if escape is difficult / impossible</a:t>
            </a:r>
          </a:p>
          <a:p>
            <a:pPr>
              <a:defRPr/>
            </a:pPr>
            <a:endParaRPr lang="en-GB" altLang="en-US">
              <a:latin typeface="Foundry Sans" panose="02000503000000020003" pitchFamily="2" charset="0"/>
            </a:endParaRPr>
          </a:p>
        </p:txBody>
      </p:sp>
      <p:sp>
        <p:nvSpPr>
          <p:cNvPr id="54276" name="Slide Number Placeholder 3">
            <a:extLst>
              <a:ext uri="{FF2B5EF4-FFF2-40B4-BE49-F238E27FC236}">
                <a16:creationId xmlns:a16="http://schemas.microsoft.com/office/drawing/2014/main" id="{A7F03106-8A79-5124-B829-495F3CE3288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A6FFA5-B845-4B90-A50A-6EC8EA2F6E3B}" type="slidenum">
              <a:rPr lang="en-US" altLang="en-US" smtClean="0"/>
              <a:pPr>
                <a:spcBef>
                  <a:spcPct val="0"/>
                </a:spcBef>
              </a:pPr>
              <a:t>26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9ACFF98-A673-7CBC-D66A-104CDFE0BF22}"/>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FDE3DEB1-CB20-5B35-4B44-6E19A85389FC}"/>
              </a:ext>
            </a:extLst>
          </p:cNvPr>
          <p:cNvSpPr>
            <a:spLocks noGrp="1"/>
          </p:cNvSpPr>
          <p:nvPr>
            <p:ph type="body" idx="1"/>
          </p:nvPr>
        </p:nvSpPr>
        <p:spPr/>
        <p:txBody>
          <a:bodyPr/>
          <a:lstStyle/>
          <a:p>
            <a:pPr>
              <a:defRPr/>
            </a:pPr>
            <a:r>
              <a:rPr lang="en-GB" altLang="en-US" dirty="0">
                <a:latin typeface="Foundry Sans" panose="02000503000000020003" pitchFamily="2" charset="0"/>
              </a:rPr>
              <a:t>Note to presenter: Give audience time to read these statements </a:t>
            </a:r>
          </a:p>
          <a:p>
            <a:pPr>
              <a:defRPr/>
            </a:pPr>
            <a:endParaRPr lang="en-GB" altLang="en-US" dirty="0">
              <a:latin typeface="Foundry Sans" panose="02000503000000020003" pitchFamily="2" charset="0"/>
            </a:endParaRPr>
          </a:p>
          <a:p>
            <a:pPr marL="171450" indent="-171450">
              <a:buFont typeface="Arial" panose="020B0604020202020204" pitchFamily="34" charset="0"/>
              <a:buChar char="•"/>
              <a:defRPr/>
            </a:pPr>
            <a:r>
              <a:rPr lang="en-GB" altLang="en-US" dirty="0">
                <a:latin typeface="Foundry Sans" panose="02000503000000020003" pitchFamily="2" charset="0"/>
              </a:rPr>
              <a:t>Too many fire fatalities show obvious signs of a higher risk of fire that were missed by carers and family.  Care needs often increase with time and so does fire risk.</a:t>
            </a:r>
          </a:p>
          <a:p>
            <a:pPr marL="171450" indent="-171450">
              <a:buFont typeface="Arial" panose="020B0604020202020204" pitchFamily="34" charset="0"/>
              <a:buChar char="•"/>
              <a:defRPr/>
            </a:pPr>
            <a:endParaRPr lang="en-GB" altLang="en-US" dirty="0">
              <a:latin typeface="Foundry Sans" panose="02000503000000020003" pitchFamily="2" charset="0"/>
            </a:endParaRPr>
          </a:p>
          <a:p>
            <a:pPr marL="171450" indent="-171450">
              <a:buFont typeface="Arial" panose="020B0604020202020204" pitchFamily="34" charset="0"/>
              <a:buChar char="•"/>
              <a:defRPr/>
            </a:pPr>
            <a:endParaRPr lang="en-GB" altLang="en-US" dirty="0">
              <a:latin typeface="Foundry Sans" panose="02000503000000020003" pitchFamily="2" charset="0"/>
            </a:endParaRPr>
          </a:p>
          <a:p>
            <a:pPr marL="171450" indent="-171450">
              <a:buFont typeface="Arial" panose="020B0604020202020204" pitchFamily="34" charset="0"/>
              <a:buChar char="•"/>
              <a:defRPr/>
            </a:pPr>
            <a:r>
              <a:rPr lang="en-GB" altLang="en-US" dirty="0">
                <a:latin typeface="Foundry Sans" panose="02000503000000020003" pitchFamily="2" charset="0"/>
              </a:rPr>
              <a:t>This presentation is designed to help care partners recognise fire risk to their clients and work with the London Fire Brigade to reduce risk.</a:t>
            </a:r>
          </a:p>
          <a:p>
            <a:pPr>
              <a:defRPr/>
            </a:pPr>
            <a:endParaRPr lang="en-GB" altLang="en-US" dirty="0"/>
          </a:p>
        </p:txBody>
      </p:sp>
      <p:sp>
        <p:nvSpPr>
          <p:cNvPr id="12292" name="Slide Number Placeholder 3">
            <a:extLst>
              <a:ext uri="{FF2B5EF4-FFF2-40B4-BE49-F238E27FC236}">
                <a16:creationId xmlns:a16="http://schemas.microsoft.com/office/drawing/2014/main" id="{DBA10F7D-FA61-1668-D1BF-FDB6EC908D9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23BA23-0EF9-43B7-8D5D-7679C83253D6}"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find the above link to view a Guide to home Fire safety developed by the London Fire Brigade.</a:t>
            </a:r>
          </a:p>
        </p:txBody>
      </p:sp>
      <p:sp>
        <p:nvSpPr>
          <p:cNvPr id="4" name="Slide Number Placeholder 3"/>
          <p:cNvSpPr>
            <a:spLocks noGrp="1"/>
          </p:cNvSpPr>
          <p:nvPr>
            <p:ph type="sldNum" sz="quarter" idx="5"/>
          </p:nvPr>
        </p:nvSpPr>
        <p:spPr/>
        <p:txBody>
          <a:bodyPr/>
          <a:lstStyle/>
          <a:p>
            <a:pPr>
              <a:defRPr/>
            </a:pPr>
            <a:fld id="{0DD7352B-2ED9-4AC1-B162-54478458BFA7}" type="slidenum">
              <a:rPr lang="en-US" altLang="en-US" smtClean="0"/>
              <a:pPr>
                <a:defRPr/>
              </a:pPr>
              <a:t>29</a:t>
            </a:fld>
            <a:endParaRPr lang="en-US" altLang="en-US"/>
          </a:p>
        </p:txBody>
      </p:sp>
    </p:spTree>
    <p:extLst>
      <p:ext uri="{BB962C8B-B14F-4D97-AF65-F5344CB8AC3E}">
        <p14:creationId xmlns:p14="http://schemas.microsoft.com/office/powerpoint/2010/main" val="2464744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B5CFB3E5-9CC7-8290-D786-0A07F7F6AEAF}"/>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902FC345-9762-A183-72BF-EF6C076979DA}"/>
              </a:ext>
            </a:extLst>
          </p:cNvPr>
          <p:cNvSpPr>
            <a:spLocks noGrp="1"/>
          </p:cNvSpPr>
          <p:nvPr>
            <p:ph type="body" idx="1"/>
          </p:nvPr>
        </p:nvSpPr>
        <p:spPr/>
        <p:txBody>
          <a:bodyPr/>
          <a:lstStyle/>
          <a:p>
            <a:pPr>
              <a:defRPr/>
            </a:pPr>
            <a:endParaRPr lang="en-GB" altLang="en-US" dirty="0">
              <a:latin typeface="Foundry Sans" panose="02000503000000020003" pitchFamily="2" charset="0"/>
            </a:endParaRPr>
          </a:p>
          <a:p>
            <a:pPr marL="171450" indent="-171450">
              <a:buFont typeface="Arial" panose="020B0604020202020204" pitchFamily="34" charset="0"/>
              <a:buChar char="•"/>
              <a:defRPr/>
            </a:pPr>
            <a:r>
              <a:rPr lang="en-GB" altLang="en-US" dirty="0">
                <a:latin typeface="Foundry Sans" panose="02000503000000020003" pitchFamily="2" charset="0"/>
              </a:rPr>
              <a:t>See the risk</a:t>
            </a:r>
          </a:p>
          <a:p>
            <a:pPr marL="171450" indent="-171450">
              <a:buFont typeface="Arial" panose="020B0604020202020204" pitchFamily="34" charset="0"/>
              <a:buChar char="•"/>
              <a:defRPr/>
            </a:pPr>
            <a:r>
              <a:rPr lang="en-GB" altLang="en-US" dirty="0">
                <a:latin typeface="Foundry Sans" panose="02000503000000020003" pitchFamily="2" charset="0"/>
              </a:rPr>
              <a:t>Take immediate action</a:t>
            </a:r>
          </a:p>
          <a:p>
            <a:pPr marL="171450" indent="-171450">
              <a:buFont typeface="Arial" panose="020B0604020202020204" pitchFamily="34" charset="0"/>
              <a:buChar char="•"/>
              <a:defRPr/>
            </a:pPr>
            <a:r>
              <a:rPr lang="en-GB" altLang="en-US" dirty="0">
                <a:latin typeface="Foundry Sans" panose="02000503000000020003" pitchFamily="2" charset="0"/>
              </a:rPr>
              <a:t>Tell your line managers about the risk</a:t>
            </a:r>
          </a:p>
          <a:p>
            <a:pPr marL="171450" indent="-171450">
              <a:buFont typeface="Arial" panose="020B0604020202020204" pitchFamily="34" charset="0"/>
              <a:buChar char="•"/>
              <a:defRPr/>
            </a:pPr>
            <a:r>
              <a:rPr lang="en-GB" altLang="en-US" dirty="0">
                <a:latin typeface="Foundry Sans" panose="02000503000000020003" pitchFamily="2" charset="0"/>
              </a:rPr>
              <a:t>Refer the client for a HFSV</a:t>
            </a:r>
          </a:p>
          <a:p>
            <a:pPr marL="171450" indent="-171450">
              <a:buFont typeface="Arial" panose="020B0604020202020204" pitchFamily="34" charset="0"/>
              <a:buChar char="•"/>
              <a:defRPr/>
            </a:pPr>
            <a:r>
              <a:rPr lang="en-GB" altLang="en-US" dirty="0">
                <a:latin typeface="Foundry Sans" panose="02000503000000020003" pitchFamily="2" charset="0"/>
              </a:rPr>
              <a:t>Consider whether longer term solutions are required such as fire retardant bedding and nightwear, Telecare linked to fire alarms, automatic fire suppression, or even moving the client into a managed environment.</a:t>
            </a:r>
          </a:p>
          <a:p>
            <a:pPr>
              <a:defRPr/>
            </a:pPr>
            <a:endParaRPr lang="en-GB" altLang="en-US" dirty="0">
              <a:latin typeface="Foundry Sans" panose="02000503000000020003" pitchFamily="2" charset="0"/>
            </a:endParaRPr>
          </a:p>
          <a:p>
            <a:pPr>
              <a:defRPr/>
            </a:pPr>
            <a:r>
              <a:rPr lang="en-GB" altLang="en-US" dirty="0">
                <a:latin typeface="Foundry Sans" panose="02000503000000020003" pitchFamily="2" charset="0"/>
              </a:rPr>
              <a:t>Together we can save lives</a:t>
            </a:r>
          </a:p>
          <a:p>
            <a:pPr>
              <a:defRPr/>
            </a:pPr>
            <a:endParaRPr lang="en-GB" altLang="en-US" dirty="0"/>
          </a:p>
        </p:txBody>
      </p:sp>
      <p:sp>
        <p:nvSpPr>
          <p:cNvPr id="74756" name="Slide Number Placeholder 3">
            <a:extLst>
              <a:ext uri="{FF2B5EF4-FFF2-40B4-BE49-F238E27FC236}">
                <a16:creationId xmlns:a16="http://schemas.microsoft.com/office/drawing/2014/main" id="{92E6A338-855D-CEDB-2FF9-65D82449076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5EBF47-1F7A-4E2A-8FA0-6C27B95F1712}" type="slidenum">
              <a:rPr lang="en-US" altLang="en-US" smtClean="0"/>
              <a:pPr>
                <a:spcBef>
                  <a:spcPct val="0"/>
                </a:spcBef>
              </a:pPr>
              <a:t>31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ECDC6B5-5074-7E30-9DF6-56E7D7104ABD}"/>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58E201FB-417E-D5CC-26CC-8AA57D5C7FE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dirty="0">
                <a:latin typeface="Foundry Sans" pitchFamily="2" charset="0"/>
              </a:rPr>
              <a:t>The aim of this presentation is to assist carers in identifying vulnerable people who are at a greater risk of fire, know what to do with that information and the steps needed to reduce the risk. They will also be able to explain what to do in the event of a fire.</a:t>
            </a:r>
          </a:p>
          <a:p>
            <a:endParaRPr lang="en-GB" altLang="en-US" dirty="0">
              <a:latin typeface="Foundry Sans" pitchFamily="2" charset="0"/>
            </a:endParaRPr>
          </a:p>
          <a:p>
            <a:r>
              <a:rPr lang="en-GB" altLang="en-US" dirty="0">
                <a:latin typeface="Foundry Sans" pitchFamily="2" charset="0"/>
              </a:rPr>
              <a:t>Fires can be devastating. Some people have a higher than average likelihood of falling victim to accidental fires. Many of these people may be known to, or come into contact with, professionals and volunteers from a wide variety of services and agencies.</a:t>
            </a:r>
          </a:p>
          <a:p>
            <a:endParaRPr lang="en-GB" altLang="en-US" dirty="0">
              <a:latin typeface="Foundry Sans" pitchFamily="2" charset="0"/>
            </a:endParaRPr>
          </a:p>
          <a:p>
            <a:r>
              <a:rPr lang="en-GB" altLang="en-US" dirty="0">
                <a:latin typeface="Foundry Sans" pitchFamily="2" charset="0"/>
              </a:rPr>
              <a:t>The London Fire Brigade targets our risk reduction work at individuals who are at a greater risk of fire. We work with other services and agencies to ensure that fire safety advice is given and steps are taken to reduce fire risk.</a:t>
            </a:r>
          </a:p>
          <a:p>
            <a:endParaRPr lang="en-GB" altLang="en-US" dirty="0">
              <a:latin typeface="Arial" panose="020B0604020202020204" pitchFamily="34" charset="0"/>
            </a:endParaRPr>
          </a:p>
          <a:p>
            <a:endParaRPr lang="en-GB" altLang="en-US" dirty="0">
              <a:latin typeface="Arial" panose="020B0604020202020204" pitchFamily="34" charset="0"/>
            </a:endParaRPr>
          </a:p>
          <a:p>
            <a:endParaRPr lang="en-GB" altLang="en-US" dirty="0">
              <a:latin typeface="Arial" panose="020B0604020202020204" pitchFamily="34" charset="0"/>
            </a:endParaRPr>
          </a:p>
          <a:p>
            <a:endParaRPr lang="en-GB" altLang="en-US" b="1" dirty="0">
              <a:latin typeface="Arial" panose="020B0604020202020204" pitchFamily="34" charset="0"/>
            </a:endParaRPr>
          </a:p>
        </p:txBody>
      </p:sp>
      <p:sp>
        <p:nvSpPr>
          <p:cNvPr id="17412" name="Slide Number Placeholder 3">
            <a:extLst>
              <a:ext uri="{FF2B5EF4-FFF2-40B4-BE49-F238E27FC236}">
                <a16:creationId xmlns:a16="http://schemas.microsoft.com/office/drawing/2014/main" id="{D04228A3-270A-F235-FC57-C4CB0DF86B2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E20BD1-C475-4C74-B673-59117F87A819}" type="slidenum">
              <a:rPr lang="en-US" altLang="en-US" smtClean="0"/>
              <a:pPr>
                <a:spcBef>
                  <a:spcPct val="0"/>
                </a:spcBef>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43AFAFC-5BF9-4AF2-2A2A-6E3A488A562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B6118A-7403-4164-9964-135FD34EF58C}" type="slidenum">
              <a:rPr lang="en-US" altLang="en-US" smtClean="0">
                <a:solidFill>
                  <a:srgbClr val="000000"/>
                </a:solidFill>
              </a:rPr>
              <a:pPr>
                <a:spcBef>
                  <a:spcPct val="0"/>
                </a:spcBef>
              </a:pPr>
              <a:t>6</a:t>
            </a:fld>
            <a:endParaRPr lang="en-US" altLang="en-US">
              <a:solidFill>
                <a:srgbClr val="000000"/>
              </a:solidFill>
            </a:endParaRPr>
          </a:p>
        </p:txBody>
      </p:sp>
      <p:sp>
        <p:nvSpPr>
          <p:cNvPr id="19459" name="Rectangle 2">
            <a:extLst>
              <a:ext uri="{FF2B5EF4-FFF2-40B4-BE49-F238E27FC236}">
                <a16:creationId xmlns:a16="http://schemas.microsoft.com/office/drawing/2014/main" id="{ED1BCDE5-73A5-333D-0A95-C43443509C6B}"/>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E83F51CE-979E-39B1-BD3C-71A806895C1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Foundry Sans" pitchFamily="2" charset="0"/>
              </a:rPr>
              <a:t>Fires can be devastating for anyone ,but for people who are </a:t>
            </a:r>
            <a:r>
              <a:rPr lang="en-GB" altLang="en-US" dirty="0">
                <a:solidFill>
                  <a:srgbClr val="636B6E"/>
                </a:solidFill>
                <a:latin typeface="Lato" panose="020F0502020204030203" pitchFamily="34" charset="0"/>
              </a:rPr>
              <a:t>Older people, people with disabilities, people with visual and hearing impairments, and people who are vulnerable for other reasons all need careful consideration when it comes to fire safety. There are 4 main reasons why: </a:t>
            </a:r>
          </a:p>
          <a:p>
            <a:pPr>
              <a:buFont typeface="Calibri" panose="020F0502020204030204" pitchFamily="34" charset="0"/>
              <a:buAutoNum type="arabicPeriod"/>
            </a:pPr>
            <a:r>
              <a:rPr lang="en-GB" altLang="en-US" dirty="0">
                <a:solidFill>
                  <a:srgbClr val="636B6E"/>
                </a:solidFill>
                <a:latin typeface="inherit"/>
              </a:rPr>
              <a:t>They may not be able </a:t>
            </a:r>
            <a:r>
              <a:rPr lang="en-GB" altLang="en-US" dirty="0">
                <a:solidFill>
                  <a:srgbClr val="D52B1E"/>
                </a:solidFill>
                <a:latin typeface="inherit"/>
                <a:hlinkClick r:id="rId3" tooltip="Ability to respond and escape"/>
              </a:rPr>
              <a:t>respond to a fire as quickly</a:t>
            </a:r>
            <a:r>
              <a:rPr lang="en-GB" altLang="en-US" dirty="0">
                <a:solidFill>
                  <a:srgbClr val="636B6E"/>
                </a:solidFill>
                <a:latin typeface="inherit"/>
              </a:rPr>
              <a:t>.</a:t>
            </a:r>
          </a:p>
          <a:p>
            <a:pPr>
              <a:buFont typeface="Calibri" panose="020F0502020204030204" pitchFamily="34" charset="0"/>
              <a:buAutoNum type="arabicPeriod"/>
            </a:pPr>
            <a:r>
              <a:rPr lang="en-GB" altLang="en-US" dirty="0">
                <a:solidFill>
                  <a:srgbClr val="636B6E"/>
                </a:solidFill>
                <a:latin typeface="inherit"/>
              </a:rPr>
              <a:t>They may not be able to </a:t>
            </a:r>
            <a:r>
              <a:rPr lang="en-GB" altLang="en-US" dirty="0">
                <a:solidFill>
                  <a:srgbClr val="D52B1E"/>
                </a:solidFill>
                <a:latin typeface="inherit"/>
                <a:hlinkClick r:id="rId3" tooltip="Ability to respond and escape"/>
              </a:rPr>
              <a:t>escape a fire</a:t>
            </a:r>
            <a:r>
              <a:rPr lang="en-GB" altLang="en-US" dirty="0">
                <a:solidFill>
                  <a:srgbClr val="636B6E"/>
                </a:solidFill>
                <a:latin typeface="inherit"/>
              </a:rPr>
              <a:t>. </a:t>
            </a:r>
          </a:p>
          <a:p>
            <a:pPr>
              <a:buFont typeface="Calibri" panose="020F0502020204030204" pitchFamily="34" charset="0"/>
              <a:buAutoNum type="arabicPeriod"/>
            </a:pPr>
            <a:r>
              <a:rPr lang="en-GB" altLang="en-US" dirty="0">
                <a:solidFill>
                  <a:srgbClr val="636B6E"/>
                </a:solidFill>
                <a:latin typeface="inherit"/>
              </a:rPr>
              <a:t>They may be more at risk due to lifestyle factors. </a:t>
            </a:r>
          </a:p>
          <a:p>
            <a:pPr>
              <a:buFont typeface="Calibri" panose="020F0502020204030204" pitchFamily="34" charset="0"/>
              <a:buAutoNum type="arabicPeriod"/>
            </a:pPr>
            <a:r>
              <a:rPr lang="en-GB" altLang="en-US" dirty="0">
                <a:solidFill>
                  <a:srgbClr val="636B6E"/>
                </a:solidFill>
                <a:latin typeface="inherit"/>
              </a:rPr>
              <a:t>They may use </a:t>
            </a:r>
            <a:r>
              <a:rPr lang="en-GB" altLang="en-US" dirty="0">
                <a:solidFill>
                  <a:srgbClr val="D52B1E"/>
                </a:solidFill>
                <a:latin typeface="inherit"/>
                <a:hlinkClick r:id="rId4" tooltip="Specialist health equipment"/>
              </a:rPr>
              <a:t>healthcare equipment</a:t>
            </a:r>
            <a:r>
              <a:rPr lang="en-GB" altLang="en-US" dirty="0">
                <a:solidFill>
                  <a:srgbClr val="636B6E"/>
                </a:solidFill>
                <a:latin typeface="inherit"/>
              </a:rPr>
              <a:t> such as oxygen or </a:t>
            </a:r>
            <a:r>
              <a:rPr lang="en-GB" altLang="en-US" dirty="0">
                <a:solidFill>
                  <a:srgbClr val="D52B1E"/>
                </a:solidFill>
                <a:latin typeface="inherit"/>
                <a:hlinkClick r:id="rId5" tooltip="Emollient creams"/>
              </a:rPr>
              <a:t>emollient creams</a:t>
            </a:r>
            <a:r>
              <a:rPr lang="en-GB" altLang="en-US" dirty="0">
                <a:solidFill>
                  <a:srgbClr val="636B6E"/>
                </a:solidFill>
                <a:latin typeface="inherit"/>
              </a:rPr>
              <a:t> that are flammable.</a:t>
            </a:r>
          </a:p>
          <a:p>
            <a:endParaRPr lang="en-GB" altLang="en-US" dirty="0">
              <a:latin typeface="Foundry Sans" pitchFamily="2" charset="0"/>
            </a:endParaRPr>
          </a:p>
          <a:p>
            <a:endParaRPr lang="en-GB" altLang="en-US" dirty="0">
              <a:latin typeface="Foundry Sans" pitchFamily="2" charset="0"/>
            </a:endParaRPr>
          </a:p>
          <a:p>
            <a:endParaRPr lang="en-GB" altLang="en-US" dirty="0">
              <a:latin typeface="Foundry Sans" pitchFamily="2" charset="0"/>
            </a:endParaRPr>
          </a:p>
          <a:p>
            <a:r>
              <a:rPr lang="en-GB" altLang="en-US" dirty="0">
                <a:latin typeface="Foundry Sans" pitchFamily="2" charset="0"/>
              </a:rPr>
              <a:t>Or who have conditions affecting their understanding such as…… there ability to react to or escape can be significantly reduced</a:t>
            </a:r>
          </a:p>
          <a:p>
            <a:endParaRPr lang="en-GB" altLang="en-US" dirty="0">
              <a:latin typeface="Foundry Sans" pitchFamily="2" charset="0"/>
            </a:endParaRPr>
          </a:p>
          <a:p>
            <a:r>
              <a:rPr lang="en-GB" altLang="en-US" dirty="0">
                <a:latin typeface="Foundry Sans" pitchFamily="2" charset="0"/>
              </a:rPr>
              <a:t>Many of these people will be known to you or come in contact with professional and volunteers from a wide variety of agencies and services</a:t>
            </a:r>
          </a:p>
          <a:p>
            <a:endParaRPr lang="en-GB" altLang="en-US" dirty="0">
              <a:latin typeface="Foundry Sans" pitchFamily="2" charset="0"/>
            </a:endParaRPr>
          </a:p>
          <a:p>
            <a:endParaRPr lang="en-GB" altLang="en-US" dirty="0">
              <a:latin typeface="Foundry Sans" pitchFamily="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EC98F5D-9089-9611-012B-DAE63BC4EB5E}"/>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D266ACFF-BEA0-46D0-EBCE-82279ECC4AA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Calibri" panose="020F0502020204030204" pitchFamily="34" charset="0"/>
              <a:buAutoNum type="arabicPeriod"/>
            </a:pPr>
            <a:r>
              <a:rPr lang="en-GB" altLang="en-US" dirty="0">
                <a:solidFill>
                  <a:srgbClr val="636B6E"/>
                </a:solidFill>
                <a:latin typeface="inherit"/>
              </a:rPr>
              <a:t>They may not be able </a:t>
            </a:r>
            <a:r>
              <a:rPr lang="en-GB" altLang="en-US" dirty="0">
                <a:solidFill>
                  <a:srgbClr val="D52B1E"/>
                </a:solidFill>
                <a:latin typeface="inherit"/>
                <a:hlinkClick r:id="rId3" tooltip="Ability to respond and escape"/>
              </a:rPr>
              <a:t>respond to a fire as quickly</a:t>
            </a:r>
            <a:r>
              <a:rPr lang="en-GB" altLang="en-US" dirty="0">
                <a:solidFill>
                  <a:srgbClr val="636B6E"/>
                </a:solidFill>
                <a:latin typeface="inherit"/>
              </a:rPr>
              <a:t>.</a:t>
            </a:r>
          </a:p>
          <a:p>
            <a:pPr>
              <a:buFont typeface="Calibri" panose="020F0502020204030204" pitchFamily="34" charset="0"/>
              <a:buAutoNum type="arabicPeriod"/>
            </a:pPr>
            <a:r>
              <a:rPr lang="en-GB" altLang="en-US" dirty="0">
                <a:solidFill>
                  <a:srgbClr val="636B6E"/>
                </a:solidFill>
                <a:latin typeface="inherit"/>
              </a:rPr>
              <a:t>They may not be able to </a:t>
            </a:r>
            <a:r>
              <a:rPr lang="en-GB" altLang="en-US" dirty="0">
                <a:solidFill>
                  <a:srgbClr val="D52B1E"/>
                </a:solidFill>
                <a:latin typeface="inherit"/>
                <a:hlinkClick r:id="rId3" tooltip="Ability to respond and escape"/>
              </a:rPr>
              <a:t>escape a fire</a:t>
            </a:r>
            <a:r>
              <a:rPr lang="en-GB" altLang="en-US" dirty="0">
                <a:solidFill>
                  <a:srgbClr val="636B6E"/>
                </a:solidFill>
                <a:latin typeface="inherit"/>
              </a:rPr>
              <a:t>. </a:t>
            </a:r>
          </a:p>
          <a:p>
            <a:pPr>
              <a:buFont typeface="Calibri" panose="020F0502020204030204" pitchFamily="34" charset="0"/>
              <a:buAutoNum type="arabicPeriod"/>
            </a:pPr>
            <a:r>
              <a:rPr lang="en-GB" altLang="en-US" dirty="0">
                <a:solidFill>
                  <a:srgbClr val="636B6E"/>
                </a:solidFill>
                <a:latin typeface="inherit"/>
              </a:rPr>
              <a:t>They may be more at risk due to lifestyle factors. </a:t>
            </a:r>
          </a:p>
          <a:p>
            <a:pPr>
              <a:buFont typeface="Calibri" panose="020F0502020204030204" pitchFamily="34" charset="0"/>
              <a:buAutoNum type="arabicPeriod"/>
            </a:pPr>
            <a:r>
              <a:rPr lang="en-GB" altLang="en-US" dirty="0">
                <a:solidFill>
                  <a:srgbClr val="636B6E"/>
                </a:solidFill>
                <a:latin typeface="inherit"/>
              </a:rPr>
              <a:t>They may use </a:t>
            </a:r>
            <a:r>
              <a:rPr lang="en-GB" altLang="en-US" dirty="0">
                <a:solidFill>
                  <a:srgbClr val="D52B1E"/>
                </a:solidFill>
                <a:latin typeface="inherit"/>
                <a:hlinkClick r:id="rId4" tooltip="Specialist health equipment"/>
              </a:rPr>
              <a:t>healthcare equipment</a:t>
            </a:r>
            <a:r>
              <a:rPr lang="en-GB" altLang="en-US" dirty="0">
                <a:solidFill>
                  <a:srgbClr val="636B6E"/>
                </a:solidFill>
                <a:latin typeface="inherit"/>
              </a:rPr>
              <a:t> such as oxygen or </a:t>
            </a:r>
            <a:r>
              <a:rPr lang="en-GB" altLang="en-US" dirty="0">
                <a:solidFill>
                  <a:srgbClr val="D52B1E"/>
                </a:solidFill>
                <a:latin typeface="inherit"/>
                <a:hlinkClick r:id="rId5" tooltip="Emollient creams"/>
              </a:rPr>
              <a:t>emollient creams</a:t>
            </a:r>
            <a:r>
              <a:rPr lang="en-GB" altLang="en-US" dirty="0">
                <a:solidFill>
                  <a:srgbClr val="636B6E"/>
                </a:solidFill>
                <a:latin typeface="inherit"/>
              </a:rPr>
              <a:t> that are flammable.</a:t>
            </a:r>
          </a:p>
          <a:p>
            <a:endParaRPr lang="en-GB" altLang="en-US" dirty="0">
              <a:latin typeface="Arial" panose="020B0604020202020204" pitchFamily="34" charset="0"/>
            </a:endParaRPr>
          </a:p>
        </p:txBody>
      </p:sp>
      <p:sp>
        <p:nvSpPr>
          <p:cNvPr id="21508" name="Slide Number Placeholder 3">
            <a:extLst>
              <a:ext uri="{FF2B5EF4-FFF2-40B4-BE49-F238E27FC236}">
                <a16:creationId xmlns:a16="http://schemas.microsoft.com/office/drawing/2014/main" id="{580B327F-EB40-0C58-ADCB-6DDCC700363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422963-4CAD-4D68-8517-403DB1927CE6}" type="slidenum">
              <a:rPr lang="en-US" altLang="en-US" smtClean="0"/>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6842503-3B6F-27A1-DB41-AFEFB6984459}"/>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835666B9-1137-050F-DD9A-8060F9CF426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Let look more in depth</a:t>
            </a:r>
          </a:p>
          <a:p>
            <a:endParaRPr lang="en-GB" altLang="en-US">
              <a:latin typeface="Arial" panose="020B0604020202020204" pitchFamily="34" charset="0"/>
            </a:endParaRPr>
          </a:p>
          <a:p>
            <a:r>
              <a:rPr lang="en-GB" altLang="en-US">
                <a:latin typeface="Arial" panose="020B0604020202020204" pitchFamily="34" charset="0"/>
              </a:rPr>
              <a:t>Increased risk of fire</a:t>
            </a:r>
          </a:p>
          <a:p>
            <a:r>
              <a:rPr lang="en-GB" altLang="en-US">
                <a:latin typeface="Arial" panose="020B0604020202020204" pitchFamily="34" charset="0"/>
              </a:rPr>
              <a:t>Reduced ability to react to a fire</a:t>
            </a:r>
          </a:p>
          <a:p>
            <a:r>
              <a:rPr lang="en-GB" altLang="en-US">
                <a:latin typeface="Arial" panose="020B0604020202020204" pitchFamily="34" charset="0"/>
              </a:rPr>
              <a:t>Reduced ability to escape from a fire</a:t>
            </a:r>
          </a:p>
          <a:p>
            <a:endParaRPr lang="en-GB" altLang="en-US">
              <a:latin typeface="Arial" panose="020B0604020202020204" pitchFamily="34" charset="0"/>
            </a:endParaRPr>
          </a:p>
          <a:p>
            <a:endParaRPr lang="en-GB" altLang="en-US">
              <a:latin typeface="Arial" panose="020B0604020202020204" pitchFamily="34" charset="0"/>
            </a:endParaRPr>
          </a:p>
          <a:p>
            <a:r>
              <a:rPr lang="en-GB" altLang="en-US">
                <a:latin typeface="Arial" panose="020B0604020202020204" pitchFamily="34" charset="0"/>
              </a:rPr>
              <a:t>Burns or scorch marks from cigaerretys</a:t>
            </a:r>
          </a:p>
          <a:p>
            <a:endParaRPr lang="en-GB" altLang="en-US">
              <a:latin typeface="Arial" panose="020B0604020202020204" pitchFamily="34" charset="0"/>
            </a:endParaRPr>
          </a:p>
          <a:p>
            <a:r>
              <a:rPr lang="en-GB" altLang="en-US" b="1">
                <a:solidFill>
                  <a:srgbClr val="636B6E"/>
                </a:solidFill>
                <a:latin typeface="Lato" panose="020F0502020204030203" pitchFamily="34" charset="0"/>
              </a:rPr>
              <a:t>is someone you care for at greater risk from fire?</a:t>
            </a:r>
          </a:p>
          <a:p>
            <a:r>
              <a:rPr lang="en-GB" altLang="en-US">
                <a:solidFill>
                  <a:srgbClr val="636B6E"/>
                </a:solidFill>
                <a:latin typeface="Lato" panose="020F0502020204030203" pitchFamily="34" charset="0"/>
              </a:rPr>
              <a:t>Let's take a closer look at the of health and lifestyle factors that increase a person's vulnerability to fire risk.</a:t>
            </a:r>
          </a:p>
          <a:p>
            <a:endParaRPr lang="en-GB" altLang="en-US">
              <a:solidFill>
                <a:srgbClr val="636B6E"/>
              </a:solidFill>
              <a:latin typeface="Lato" panose="020F0502020204030203" pitchFamily="34" charset="0"/>
            </a:endParaRPr>
          </a:p>
          <a:p>
            <a:r>
              <a:rPr lang="en-GB" altLang="en-US" b="1">
                <a:solidFill>
                  <a:srgbClr val="636B6E"/>
                </a:solidFill>
                <a:latin typeface="Lato" panose="020F0502020204030203" pitchFamily="34" charset="0"/>
              </a:rPr>
              <a:t>Less able to react if there's a fire</a:t>
            </a:r>
          </a:p>
          <a:p>
            <a:r>
              <a:rPr lang="en-GB" altLang="en-US">
                <a:solidFill>
                  <a:srgbClr val="636B6E"/>
                </a:solidFill>
                <a:latin typeface="Lato" panose="020F0502020204030203" pitchFamily="34" charset="0"/>
              </a:rPr>
              <a:t>These factors might mean a person might not be able to react as quickly in the event of a fire.</a:t>
            </a:r>
          </a:p>
          <a:p>
            <a:pPr>
              <a:buFontTx/>
              <a:buChar char="•"/>
            </a:pPr>
            <a:r>
              <a:rPr lang="en-GB" altLang="en-US">
                <a:solidFill>
                  <a:srgbClr val="636B6E"/>
                </a:solidFill>
                <a:latin typeface="inherit"/>
              </a:rPr>
              <a:t>There are no working </a:t>
            </a:r>
            <a:r>
              <a:rPr lang="en-GB" altLang="en-US">
                <a:solidFill>
                  <a:srgbClr val="D52B1E"/>
                </a:solidFill>
                <a:latin typeface="inherit"/>
                <a:hlinkClick r:id="rId3" tooltip="Smoke alarms and heat alarms"/>
              </a:rPr>
              <a:t>smoke alarms</a:t>
            </a:r>
            <a:r>
              <a:rPr lang="en-GB" altLang="en-US">
                <a:solidFill>
                  <a:srgbClr val="636B6E"/>
                </a:solidFill>
                <a:latin typeface="inherit"/>
              </a:rPr>
              <a:t> installed, or there isn't a smoke or heat alarm in every room where a fire might start.</a:t>
            </a:r>
          </a:p>
          <a:p>
            <a:pPr>
              <a:buFontTx/>
              <a:buChar char="•"/>
            </a:pPr>
            <a:r>
              <a:rPr lang="en-GB" altLang="en-US">
                <a:solidFill>
                  <a:srgbClr val="636B6E"/>
                </a:solidFill>
                <a:latin typeface="inherit"/>
              </a:rPr>
              <a:t>The person has a history of alcohol dependency or drug misuse (prescribed or recreational).</a:t>
            </a:r>
          </a:p>
          <a:p>
            <a:pPr>
              <a:buFontTx/>
              <a:buChar char="•"/>
            </a:pPr>
            <a:r>
              <a:rPr lang="en-GB" altLang="en-US">
                <a:solidFill>
                  <a:srgbClr val="636B6E"/>
                </a:solidFill>
                <a:latin typeface="inherit"/>
              </a:rPr>
              <a:t>Mental health conditions such as dementia or learning difficulties.</a:t>
            </a:r>
          </a:p>
          <a:p>
            <a:pPr>
              <a:buFontTx/>
              <a:buChar char="•"/>
            </a:pPr>
            <a:r>
              <a:rPr lang="en-GB" altLang="en-US">
                <a:solidFill>
                  <a:srgbClr val="636B6E"/>
                </a:solidFill>
                <a:latin typeface="inherit"/>
              </a:rPr>
              <a:t>Physical health issues including sensory impairments, such as hearing or sight.</a:t>
            </a:r>
          </a:p>
          <a:p>
            <a:pPr>
              <a:buFontTx/>
              <a:buChar char="•"/>
            </a:pPr>
            <a:r>
              <a:rPr lang="en-GB" altLang="en-US">
                <a:solidFill>
                  <a:srgbClr val="636B6E"/>
                </a:solidFill>
                <a:latin typeface="inherit"/>
              </a:rPr>
              <a:t>The property is not meant to be used for sleeping accommodation and fire safety features like fire doors and alarms haven't been fitted.</a:t>
            </a:r>
          </a:p>
          <a:p>
            <a:r>
              <a:rPr lang="en-GB" altLang="en-US" b="1">
                <a:solidFill>
                  <a:srgbClr val="636B6E"/>
                </a:solidFill>
                <a:latin typeface="Lato" panose="020F0502020204030203" pitchFamily="34" charset="0"/>
              </a:rPr>
              <a:t>Reduced ability to escape a fire</a:t>
            </a:r>
          </a:p>
          <a:p>
            <a:r>
              <a:rPr lang="en-GB" altLang="en-US">
                <a:solidFill>
                  <a:srgbClr val="636B6E"/>
                </a:solidFill>
                <a:latin typeface="Lato" panose="020F0502020204030203" pitchFamily="34" charset="0"/>
              </a:rPr>
              <a:t>Some people might not be able to escape a fire as quickly as other, due to factors such as:</a:t>
            </a:r>
          </a:p>
          <a:p>
            <a:pPr>
              <a:buFontTx/>
              <a:buChar char="•"/>
            </a:pPr>
            <a:r>
              <a:rPr lang="en-GB" altLang="en-US">
                <a:solidFill>
                  <a:srgbClr val="636B6E"/>
                </a:solidFill>
                <a:latin typeface="inherit"/>
              </a:rPr>
              <a:t>Reduced mobility due to a physical disability, age-related problems or as a result of a long-term illness.</a:t>
            </a:r>
          </a:p>
          <a:p>
            <a:pPr>
              <a:buFontTx/>
              <a:buChar char="•"/>
            </a:pPr>
            <a:r>
              <a:rPr lang="en-GB" altLang="en-US">
                <a:solidFill>
                  <a:srgbClr val="D52B1E"/>
                </a:solidFill>
                <a:latin typeface="inherit"/>
                <a:hlinkClick r:id="rId4" tooltip="Escape plan"/>
              </a:rPr>
              <a:t>Escape routes</a:t>
            </a:r>
            <a:r>
              <a:rPr lang="en-GB" altLang="en-US">
                <a:solidFill>
                  <a:srgbClr val="636B6E"/>
                </a:solidFill>
                <a:latin typeface="inherit"/>
              </a:rPr>
              <a:t> are not kept clear, or are blocked – hoarding disorder may be a factor. </a:t>
            </a:r>
          </a:p>
          <a:p>
            <a:pPr>
              <a:buFontTx/>
              <a:buChar char="•"/>
            </a:pPr>
            <a:r>
              <a:rPr lang="en-GB" altLang="en-US">
                <a:solidFill>
                  <a:srgbClr val="636B6E"/>
                </a:solidFill>
                <a:latin typeface="inherit"/>
              </a:rPr>
              <a:t>Conditions that affect decision-making.</a:t>
            </a:r>
          </a:p>
          <a:p>
            <a:r>
              <a:rPr lang="en-GB" altLang="en-US">
                <a:solidFill>
                  <a:srgbClr val="636B6E"/>
                </a:solidFill>
                <a:latin typeface="Lato" panose="020F0502020204030203" pitchFamily="34" charset="0"/>
              </a:rPr>
              <a:t>If you know or work directly with anyone who has any combination of the risk factors, please encourage them to arrange a </a:t>
            </a:r>
            <a:r>
              <a:rPr lang="en-GB" altLang="en-US">
                <a:solidFill>
                  <a:srgbClr val="D52B1E"/>
                </a:solidFill>
                <a:latin typeface="Lato" panose="020F0502020204030203" pitchFamily="34" charset="0"/>
                <a:hlinkClick r:id="rId5" tooltip="Home fire safety visits"/>
              </a:rPr>
              <a:t>free home fire safety visit</a:t>
            </a:r>
            <a:r>
              <a:rPr lang="en-GB" altLang="en-US">
                <a:solidFill>
                  <a:srgbClr val="636B6E"/>
                </a:solidFill>
                <a:latin typeface="Lato" panose="020F0502020204030203" pitchFamily="34" charset="0"/>
              </a:rPr>
              <a:t>. Visits can be arranged at any time (24/7), and specialist alarms can also be fitted – for example, strobe light and vibrating pad alarms for those who are deaf or hard of hearing.</a:t>
            </a:r>
          </a:p>
          <a:p>
            <a:r>
              <a:rPr lang="en-GB" altLang="en-US">
                <a:solidFill>
                  <a:srgbClr val="636B6E"/>
                </a:solidFill>
                <a:latin typeface="Lato" panose="020F0502020204030203" pitchFamily="34" charset="0"/>
              </a:rPr>
              <a:t>If any of these signs are combined with limited mobility – for example, if the person you care for is bed bound or spends most of their time in a chair – the person is particularly at risk. It's important to make sure appropriate measures are taken so they know what to do in the event of a fire in their home, and react appropriately.</a:t>
            </a:r>
          </a:p>
          <a:p>
            <a:endParaRPr lang="en-GB" altLang="en-US">
              <a:solidFill>
                <a:srgbClr val="636B6E"/>
              </a:solidFill>
              <a:latin typeface="Lato" panose="020F0502020204030203" pitchFamily="34" charset="0"/>
            </a:endParaRPr>
          </a:p>
          <a:p>
            <a:endParaRPr lang="en-GB" altLang="en-US">
              <a:latin typeface="Arial" panose="020B0604020202020204" pitchFamily="34" charset="0"/>
            </a:endParaRPr>
          </a:p>
        </p:txBody>
      </p:sp>
      <p:sp>
        <p:nvSpPr>
          <p:cNvPr id="23556" name="Slide Number Placeholder 3">
            <a:extLst>
              <a:ext uri="{FF2B5EF4-FFF2-40B4-BE49-F238E27FC236}">
                <a16:creationId xmlns:a16="http://schemas.microsoft.com/office/drawing/2014/main" id="{F50F1BEB-19B7-AAC3-B3B0-5776012E53E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D010C2-7906-4C1E-835E-5F58C848B3B1}" type="slidenum">
              <a:rPr lang="en-US" altLang="en-US" smtClean="0"/>
              <a:pPr/>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B6BA63D-F702-34A8-EF50-E7837F347532}"/>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286081BA-DBFE-9DBC-AB77-B590B46E54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solidFill>
                  <a:srgbClr val="636B6E"/>
                </a:solidFill>
                <a:latin typeface="Lato" panose="020F0502020204030203" pitchFamily="34" charset="0"/>
              </a:rPr>
              <a:t>These factors might mean a person might not be able to react as quickly in the event of a fire.</a:t>
            </a:r>
          </a:p>
          <a:p>
            <a:endParaRPr lang="en-GB" altLang="en-US" dirty="0">
              <a:latin typeface="Arial" panose="020B0604020202020204" pitchFamily="34" charset="0"/>
            </a:endParaRPr>
          </a:p>
        </p:txBody>
      </p:sp>
      <p:sp>
        <p:nvSpPr>
          <p:cNvPr id="25604" name="Slide Number Placeholder 3">
            <a:extLst>
              <a:ext uri="{FF2B5EF4-FFF2-40B4-BE49-F238E27FC236}">
                <a16:creationId xmlns:a16="http://schemas.microsoft.com/office/drawing/2014/main" id="{5CD6FCCA-F397-8774-8EAE-52962DD86D3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6FD338-AA38-4535-9D1B-CBCBEAD2086D}" type="slidenum">
              <a:rPr lang="en-US" altLang="en-US" smtClean="0"/>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6CFA74C4-40A3-1266-F58C-16338CB02914}"/>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EC7D271C-861A-4D08-D8C9-48C9CDC9694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solidFill>
                  <a:srgbClr val="636B6E"/>
                </a:solidFill>
                <a:latin typeface="Lato" panose="020F0502020204030203" pitchFamily="34" charset="0"/>
              </a:rPr>
              <a:t>Some people might not be able to escape a fire as quickly as other, due to factors such as:</a:t>
            </a:r>
          </a:p>
          <a:p>
            <a:endParaRPr lang="en-GB" altLang="en-US" dirty="0">
              <a:solidFill>
                <a:srgbClr val="636B6E"/>
              </a:solidFill>
              <a:latin typeface="Lato" panose="020F0502020204030203" pitchFamily="34" charset="0"/>
            </a:endParaRPr>
          </a:p>
          <a:p>
            <a:endParaRPr lang="en-GB" altLang="en-US" dirty="0">
              <a:solidFill>
                <a:srgbClr val="636B6E"/>
              </a:solidFill>
              <a:latin typeface="Lato" panose="020F0502020204030203" pitchFamily="34" charset="0"/>
            </a:endParaRPr>
          </a:p>
          <a:p>
            <a:endParaRPr lang="en-GB" altLang="en-US" dirty="0">
              <a:solidFill>
                <a:srgbClr val="636B6E"/>
              </a:solidFill>
              <a:latin typeface="Lato" panose="020F0502020204030203" pitchFamily="34" charset="0"/>
            </a:endParaRPr>
          </a:p>
          <a:p>
            <a:endParaRPr lang="en-GB" altLang="en-US" dirty="0">
              <a:solidFill>
                <a:srgbClr val="636B6E"/>
              </a:solidFill>
              <a:latin typeface="Lato" panose="020F0502020204030203" pitchFamily="34" charset="0"/>
            </a:endParaRPr>
          </a:p>
          <a:p>
            <a:r>
              <a:rPr lang="en-GB" altLang="en-US" dirty="0">
                <a:solidFill>
                  <a:srgbClr val="636B6E"/>
                </a:solidFill>
                <a:latin typeface="Lato" panose="020F0502020204030203" pitchFamily="34" charset="0"/>
              </a:rPr>
              <a:t>if you know or work directly with anyone who has any combination of the risk factors, please encourage them to arrange a </a:t>
            </a:r>
            <a:r>
              <a:rPr lang="en-GB" altLang="en-US" dirty="0">
                <a:solidFill>
                  <a:srgbClr val="D52B1E"/>
                </a:solidFill>
                <a:latin typeface="Lato" panose="020F0502020204030203" pitchFamily="34" charset="0"/>
                <a:hlinkClick r:id="rId3" tooltip="Home fire safety visits"/>
              </a:rPr>
              <a:t>free home fire safety visit</a:t>
            </a:r>
            <a:r>
              <a:rPr lang="en-GB" altLang="en-US" dirty="0">
                <a:solidFill>
                  <a:srgbClr val="636B6E"/>
                </a:solidFill>
                <a:latin typeface="Lato" panose="020F0502020204030203" pitchFamily="34" charset="0"/>
              </a:rPr>
              <a:t>. Visits can be arranged at any time (24/7), and specialist alarms can also be fitted – for example, strobe light and vibrating pad alarms for those who are deaf or hard of hearing.</a:t>
            </a:r>
          </a:p>
          <a:p>
            <a:r>
              <a:rPr lang="en-GB" altLang="en-US" dirty="0">
                <a:solidFill>
                  <a:srgbClr val="636B6E"/>
                </a:solidFill>
                <a:latin typeface="Lato" panose="020F0502020204030203" pitchFamily="34" charset="0"/>
              </a:rPr>
              <a:t>If any of these signs are combined with limited mobility – for example, if the person you care for is bed bound or spends most of their time in a chair – the person is particularly at risk. It's important to make sure appropriate measures are taken so they know what to do in the event of a fire in their home, and react appropriately.</a:t>
            </a:r>
          </a:p>
          <a:p>
            <a:r>
              <a:rPr lang="en-GB" altLang="en-US" dirty="0">
                <a:solidFill>
                  <a:srgbClr val="636B6E"/>
                </a:solidFill>
                <a:latin typeface="Lato" panose="020F0502020204030203" pitchFamily="34" charset="0"/>
              </a:rPr>
              <a:t>Learn more about escape plans from homes </a:t>
            </a:r>
            <a:r>
              <a:rPr lang="en-GB" altLang="en-US" dirty="0">
                <a:solidFill>
                  <a:srgbClr val="D52B1E"/>
                </a:solidFill>
                <a:latin typeface="Lato" panose="020F0502020204030203" pitchFamily="34" charset="0"/>
                <a:hlinkClick r:id="rId4" tooltip="Escape plan"/>
              </a:rPr>
              <a:t>here</a:t>
            </a:r>
            <a:r>
              <a:rPr lang="en-GB" altLang="en-US" dirty="0">
                <a:solidFill>
                  <a:srgbClr val="636B6E"/>
                </a:solidFill>
                <a:latin typeface="Lato" panose="020F0502020204030203" pitchFamily="34" charset="0"/>
              </a:rPr>
              <a:t>, and from workplaces (like residential care homes) </a:t>
            </a:r>
            <a:r>
              <a:rPr lang="en-GB" altLang="en-US" dirty="0">
                <a:solidFill>
                  <a:srgbClr val="D52B1E"/>
                </a:solidFill>
                <a:latin typeface="Lato" panose="020F0502020204030203" pitchFamily="34" charset="0"/>
                <a:hlinkClick r:id="rId5" tooltip="Your Emergency Plan"/>
              </a:rPr>
              <a:t>here</a:t>
            </a:r>
            <a:r>
              <a:rPr lang="en-GB" altLang="en-US" dirty="0">
                <a:solidFill>
                  <a:srgbClr val="636B6E"/>
                </a:solidFill>
                <a:latin typeface="Lato" panose="020F0502020204030203" pitchFamily="34" charset="0"/>
              </a:rPr>
              <a:t>.</a:t>
            </a:r>
          </a:p>
          <a:p>
            <a:endParaRPr lang="en-GB" altLang="en-US" dirty="0">
              <a:latin typeface="Arial" panose="020B0604020202020204" pitchFamily="34" charset="0"/>
            </a:endParaRPr>
          </a:p>
        </p:txBody>
      </p:sp>
      <p:sp>
        <p:nvSpPr>
          <p:cNvPr id="27652" name="Slide Number Placeholder 3">
            <a:extLst>
              <a:ext uri="{FF2B5EF4-FFF2-40B4-BE49-F238E27FC236}">
                <a16:creationId xmlns:a16="http://schemas.microsoft.com/office/drawing/2014/main" id="{93D829D1-D680-F0D5-79D5-A4CD46F417E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C5491B-3647-400E-9F31-C42922568E96}" type="slidenum">
              <a:rPr lang="en-US" altLang="en-US" smtClean="0"/>
              <a:pPr/>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473AAFB-1BFE-DD1D-7CCD-9825648AB637}"/>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39C15E78-FD5D-7B0D-7E4E-A8F6AD0D473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solidFill>
                  <a:srgbClr val="636B6E"/>
                </a:solidFill>
                <a:latin typeface="Lato" panose="020F0502020204030203" pitchFamily="34" charset="0"/>
              </a:rPr>
              <a:t>Health care equipment and products used in the home allow people to be cared for in familiar surroundings. It's important that this equipment is used as prescribed and provided by a medical professional as these items can ease discomfort and improve quality of life.</a:t>
            </a:r>
          </a:p>
          <a:p>
            <a:endParaRPr lang="en-GB" altLang="en-US" dirty="0">
              <a:latin typeface="Arial" panose="020B0604020202020204" pitchFamily="34" charset="0"/>
            </a:endParaRPr>
          </a:p>
          <a:p>
            <a:r>
              <a:rPr lang="en-GB" altLang="en-US" dirty="0">
                <a:solidFill>
                  <a:srgbClr val="636B6E"/>
                </a:solidFill>
                <a:latin typeface="Lato" panose="020F0502020204030203" pitchFamily="34" charset="0"/>
              </a:rPr>
              <a:t>However it's also important to be aware that in the event of a fire they may increase the spread and intensity of the fire. On this page, we talk about how to reduce fire risk when using/caring for someone who uses: </a:t>
            </a:r>
          </a:p>
          <a:p>
            <a:endParaRPr lang="en-GB" altLang="en-US" dirty="0">
              <a:solidFill>
                <a:srgbClr val="636B6E"/>
              </a:solidFill>
              <a:latin typeface="Lato" panose="020F0502020204030203" pitchFamily="34" charset="0"/>
            </a:endParaRPr>
          </a:p>
          <a:p>
            <a:endParaRPr lang="en-GB" altLang="en-US" dirty="0">
              <a:solidFill>
                <a:srgbClr val="636B6E"/>
              </a:solidFill>
              <a:latin typeface="Lato" panose="020F0502020204030203" pitchFamily="34" charset="0"/>
            </a:endParaRPr>
          </a:p>
          <a:p>
            <a:r>
              <a:rPr lang="en-GB" altLang="en-US" b="1" dirty="0">
                <a:solidFill>
                  <a:srgbClr val="636B6E"/>
                </a:solidFill>
                <a:latin typeface="Lato" panose="020F0502020204030203" pitchFamily="34" charset="0"/>
              </a:rPr>
              <a:t>How can specialist healthcare equipment be used safely?</a:t>
            </a:r>
          </a:p>
          <a:p>
            <a:r>
              <a:rPr lang="en-GB" altLang="en-US" dirty="0">
                <a:solidFill>
                  <a:srgbClr val="636B6E"/>
                </a:solidFill>
                <a:latin typeface="Lato" panose="020F0502020204030203" pitchFamily="34" charset="0"/>
              </a:rPr>
              <a:t>If you care for someone who needs specialist healthcare equipment, or use this type of equipment yourself, make sure that you always follow the manufacturer's safety advice. Let's take a look at different kinds of equipment in a little more detail...</a:t>
            </a:r>
          </a:p>
          <a:p>
            <a:r>
              <a:rPr lang="en-GB" altLang="en-US" b="1" dirty="0">
                <a:solidFill>
                  <a:srgbClr val="636B6E"/>
                </a:solidFill>
                <a:latin typeface="Lato" panose="020F0502020204030203" pitchFamily="34" charset="0"/>
              </a:rPr>
              <a:t>Home oxygen therapy</a:t>
            </a:r>
          </a:p>
          <a:p>
            <a:r>
              <a:rPr lang="en-GB" altLang="en-US" b="1" dirty="0">
                <a:solidFill>
                  <a:srgbClr val="636B6E"/>
                </a:solidFill>
                <a:latin typeface="Lato" panose="020F0502020204030203" pitchFamily="34" charset="0"/>
              </a:rPr>
              <a:t>Understanding the risks</a:t>
            </a:r>
          </a:p>
          <a:p>
            <a:r>
              <a:rPr lang="en-GB" altLang="en-US" dirty="0">
                <a:solidFill>
                  <a:srgbClr val="636B6E"/>
                </a:solidFill>
                <a:latin typeface="Lato" panose="020F0502020204030203" pitchFamily="34" charset="0"/>
              </a:rPr>
              <a:t>Used by people with severe respiratory conditions, oxygen therapy provides air that contains more oxygen than normal. Specialist equipment (which can include cylinders and portable units) is used to pipe medical oxygen through either a nasal cannula or face mask to the patient.</a:t>
            </a:r>
          </a:p>
          <a:p>
            <a:r>
              <a:rPr lang="en-GB" altLang="en-US" dirty="0">
                <a:solidFill>
                  <a:srgbClr val="636B6E"/>
                </a:solidFill>
                <a:latin typeface="Lato" panose="020F0502020204030203" pitchFamily="34" charset="0"/>
              </a:rPr>
              <a:t>Unfortunately though, the addition of concentrated oxygen into the room or surrounding environment will greatly increase the intensity of a fire should one start.</a:t>
            </a:r>
          </a:p>
          <a:p>
            <a:r>
              <a:rPr lang="en-GB" altLang="en-US" dirty="0">
                <a:solidFill>
                  <a:srgbClr val="636B6E"/>
                </a:solidFill>
                <a:latin typeface="Lato" panose="020F0502020204030203" pitchFamily="34" charset="0"/>
              </a:rPr>
              <a:t>Smoking or the use of any naked flames (such as candles, fires and cooking) anywhere near oxygen is extremely dangerous and increases the risk of significant injury in the event of a fire.</a:t>
            </a:r>
          </a:p>
          <a:p>
            <a:r>
              <a:rPr lang="en-GB" altLang="en-US" b="1" dirty="0">
                <a:solidFill>
                  <a:srgbClr val="636B6E"/>
                </a:solidFill>
                <a:latin typeface="Lato" panose="020F0502020204030203" pitchFamily="34" charset="0"/>
              </a:rPr>
              <a:t>Fire safety advice</a:t>
            </a:r>
          </a:p>
          <a:p>
            <a:pPr>
              <a:buFontTx/>
              <a:buChar char="•"/>
            </a:pPr>
            <a:r>
              <a:rPr lang="en-GB" altLang="en-US" dirty="0">
                <a:solidFill>
                  <a:srgbClr val="636B6E"/>
                </a:solidFill>
                <a:latin typeface="inherit"/>
              </a:rPr>
              <a:t>Never smoke or let anyone else smoke nearby whilst using oxygen equipment. This includes e-cigarettes and their chargers.</a:t>
            </a:r>
          </a:p>
          <a:p>
            <a:pPr>
              <a:buFontTx/>
              <a:buChar char="•"/>
            </a:pPr>
            <a:r>
              <a:rPr lang="en-GB" altLang="en-US" dirty="0">
                <a:solidFill>
                  <a:srgbClr val="636B6E"/>
                </a:solidFill>
                <a:latin typeface="inherit"/>
              </a:rPr>
              <a:t>Do not use matches or any naked flames (such as candles, incense sticks or oil burners, gas stoves, portable or open fires) where oxygen equipment is used.</a:t>
            </a:r>
          </a:p>
          <a:p>
            <a:pPr>
              <a:buFontTx/>
              <a:buChar char="•"/>
            </a:pPr>
            <a:r>
              <a:rPr lang="en-GB" altLang="en-US" dirty="0">
                <a:solidFill>
                  <a:srgbClr val="636B6E"/>
                </a:solidFill>
                <a:latin typeface="inherit"/>
              </a:rPr>
              <a:t>Make sure oxygen is turned off when not in use.</a:t>
            </a:r>
          </a:p>
          <a:p>
            <a:r>
              <a:rPr lang="en-GB" altLang="en-US" b="1" dirty="0">
                <a:solidFill>
                  <a:srgbClr val="636B6E"/>
                </a:solidFill>
                <a:latin typeface="Lato" panose="020F0502020204030203" pitchFamily="34" charset="0"/>
              </a:rPr>
              <a:t>Dynamic airflow pressure relieving mattresses and overlays</a:t>
            </a:r>
          </a:p>
          <a:p>
            <a:r>
              <a:rPr lang="en-GB" altLang="en-US" b="1" dirty="0">
                <a:solidFill>
                  <a:srgbClr val="636B6E"/>
                </a:solidFill>
                <a:latin typeface="Lato" panose="020F0502020204030203" pitchFamily="34" charset="0"/>
              </a:rPr>
              <a:t>Understanding the risks</a:t>
            </a:r>
          </a:p>
          <a:p>
            <a:r>
              <a:rPr lang="en-GB" altLang="en-US" dirty="0">
                <a:solidFill>
                  <a:srgbClr val="636B6E"/>
                </a:solidFill>
                <a:latin typeface="Lato" panose="020F0502020204030203" pitchFamily="34" charset="0"/>
              </a:rPr>
              <a:t>These items are used for the prevention and treatment of pressure sores and ulcers that can be caused by extended periods of immobility. The mattress is filled with air by a pump which adjusts pressure according to the patient’s needs.</a:t>
            </a:r>
          </a:p>
          <a:p>
            <a:r>
              <a:rPr lang="en-GB" altLang="en-US" dirty="0">
                <a:solidFill>
                  <a:srgbClr val="636B6E"/>
                </a:solidFill>
                <a:latin typeface="Lato" panose="020F0502020204030203" pitchFamily="34" charset="0"/>
              </a:rPr>
              <a:t>When punctured by any heat source (e.g. a cigarette or match) the escaping air can cause a fire to spread rapidly. The emergency back up battery may also continue to pump air, which can cause the fire to burn longer and with greater intensity.</a:t>
            </a:r>
          </a:p>
          <a:p>
            <a:r>
              <a:rPr lang="en-GB" altLang="en-US" b="1" dirty="0">
                <a:solidFill>
                  <a:srgbClr val="636B6E"/>
                </a:solidFill>
                <a:latin typeface="Lato" panose="020F0502020204030203" pitchFamily="34" charset="0"/>
              </a:rPr>
              <a:t>Fire safety advice</a:t>
            </a:r>
          </a:p>
          <a:p>
            <a:pPr>
              <a:buFontTx/>
              <a:buChar char="•"/>
            </a:pPr>
            <a:r>
              <a:rPr lang="en-GB" altLang="en-US" dirty="0">
                <a:solidFill>
                  <a:srgbClr val="636B6E"/>
                </a:solidFill>
                <a:latin typeface="inherit"/>
              </a:rPr>
              <a:t>Never smoke near an airflow mattress, or let the person you care for smoke in bed.</a:t>
            </a:r>
          </a:p>
          <a:p>
            <a:pPr>
              <a:buFontTx/>
              <a:buChar char="•"/>
            </a:pPr>
            <a:r>
              <a:rPr lang="en-GB" altLang="en-US" dirty="0">
                <a:solidFill>
                  <a:srgbClr val="636B6E"/>
                </a:solidFill>
                <a:latin typeface="inherit"/>
              </a:rPr>
              <a:t>Keep ignition sources (such as matches, cigarettes, candles, incense sticks or oil burners) away from airflow mattresses.</a:t>
            </a:r>
          </a:p>
          <a:p>
            <a:pPr>
              <a:buFontTx/>
              <a:buChar char="•"/>
            </a:pPr>
            <a:r>
              <a:rPr lang="en-GB" altLang="en-US" dirty="0">
                <a:solidFill>
                  <a:srgbClr val="636B6E"/>
                </a:solidFill>
                <a:latin typeface="inherit"/>
              </a:rPr>
              <a:t>Never use an electric blanket on an airflow mattress.</a:t>
            </a:r>
          </a:p>
          <a:p>
            <a:pPr>
              <a:buFontTx/>
              <a:buChar char="•"/>
            </a:pPr>
            <a:r>
              <a:rPr lang="en-GB" altLang="en-US" dirty="0">
                <a:solidFill>
                  <a:srgbClr val="636B6E"/>
                </a:solidFill>
                <a:latin typeface="inherit"/>
              </a:rPr>
              <a:t>Ensure that electrical equipment is well maintained and kept a safe distance from airflow mattresses.</a:t>
            </a:r>
          </a:p>
          <a:p>
            <a:pPr>
              <a:buFontTx/>
              <a:buChar char="•"/>
            </a:pPr>
            <a:r>
              <a:rPr lang="en-GB" altLang="en-US" dirty="0">
                <a:solidFill>
                  <a:srgbClr val="636B6E"/>
                </a:solidFill>
                <a:latin typeface="inherit"/>
              </a:rPr>
              <a:t>Keep fires and heaters away from airflow mattresses.</a:t>
            </a:r>
          </a:p>
          <a:p>
            <a:pPr>
              <a:buFontTx/>
              <a:buChar char="•"/>
            </a:pPr>
            <a:r>
              <a:rPr lang="en-GB" altLang="en-US" dirty="0">
                <a:solidFill>
                  <a:srgbClr val="636B6E"/>
                </a:solidFill>
                <a:latin typeface="inherit"/>
              </a:rPr>
              <a:t>Never charge electrical items or place anything hot (such as hair straighteners or hairdryers) on an airflow mattress. </a:t>
            </a:r>
          </a:p>
          <a:p>
            <a:r>
              <a:rPr lang="en-GB" altLang="en-US" b="1" dirty="0">
                <a:solidFill>
                  <a:srgbClr val="636B6E"/>
                </a:solidFill>
                <a:latin typeface="Lato" panose="020F0502020204030203" pitchFamily="34" charset="0"/>
              </a:rPr>
              <a:t>Incontinence products</a:t>
            </a:r>
          </a:p>
          <a:p>
            <a:r>
              <a:rPr lang="en-GB" altLang="en-US" b="1" dirty="0">
                <a:solidFill>
                  <a:srgbClr val="636B6E"/>
                </a:solidFill>
                <a:latin typeface="Lato" panose="020F0502020204030203" pitchFamily="34" charset="0"/>
              </a:rPr>
              <a:t>Understanding the risks</a:t>
            </a:r>
          </a:p>
          <a:p>
            <a:r>
              <a:rPr lang="en-GB" altLang="en-US" dirty="0">
                <a:solidFill>
                  <a:srgbClr val="636B6E"/>
                </a:solidFill>
                <a:latin typeface="Lato" panose="020F0502020204030203" pitchFamily="34" charset="0"/>
              </a:rPr>
              <a:t>These are often supplied in large quantities to people who have continence problems. They contain plastics and other chemicals, in addition to paper or textile padding which provide additional fuel to a developing fire.</a:t>
            </a:r>
          </a:p>
          <a:p>
            <a:r>
              <a:rPr lang="en-GB" altLang="en-US" b="1" dirty="0">
                <a:solidFill>
                  <a:srgbClr val="636B6E"/>
                </a:solidFill>
                <a:latin typeface="Lato" panose="020F0502020204030203" pitchFamily="34" charset="0"/>
              </a:rPr>
              <a:t>Fire safety advice</a:t>
            </a:r>
          </a:p>
          <a:p>
            <a:pPr>
              <a:buFontTx/>
              <a:buChar char="•"/>
            </a:pPr>
            <a:r>
              <a:rPr lang="en-GB" altLang="en-US" dirty="0">
                <a:solidFill>
                  <a:srgbClr val="636B6E"/>
                </a:solidFill>
                <a:latin typeface="inherit"/>
              </a:rPr>
              <a:t>Never smoke or allow others to smoke close to stored incontinence products</a:t>
            </a:r>
          </a:p>
          <a:p>
            <a:pPr>
              <a:buFontTx/>
              <a:buChar char="•"/>
            </a:pPr>
            <a:r>
              <a:rPr lang="en-GB" altLang="en-US" dirty="0">
                <a:solidFill>
                  <a:srgbClr val="636B6E"/>
                </a:solidFill>
                <a:latin typeface="inherit"/>
              </a:rPr>
              <a:t>Always store incontinence products safely away from anything that has a flame or is likely to get hot, for example heaters, candles, fires, chargers and other electrical appliances</a:t>
            </a:r>
          </a:p>
          <a:p>
            <a:pPr>
              <a:buFontTx/>
              <a:buChar char="•"/>
            </a:pPr>
            <a:r>
              <a:rPr lang="en-GB" altLang="en-US" dirty="0">
                <a:solidFill>
                  <a:srgbClr val="636B6E"/>
                </a:solidFill>
                <a:latin typeface="inherit"/>
              </a:rPr>
              <a:t>Try not to store the supplies all in one place – ideally not next to the person’s bed or chair</a:t>
            </a:r>
          </a:p>
          <a:p>
            <a:endParaRPr lang="en-GB" altLang="en-US" dirty="0">
              <a:solidFill>
                <a:srgbClr val="636B6E"/>
              </a:solidFill>
              <a:latin typeface="Lato" panose="020F0502020204030203" pitchFamily="34" charset="0"/>
            </a:endParaRPr>
          </a:p>
          <a:p>
            <a:endParaRPr lang="en-GB" altLang="en-US" dirty="0">
              <a:latin typeface="Arial" panose="020B0604020202020204" pitchFamily="34" charset="0"/>
            </a:endParaRPr>
          </a:p>
        </p:txBody>
      </p:sp>
      <p:sp>
        <p:nvSpPr>
          <p:cNvPr id="29700" name="Slide Number Placeholder 3">
            <a:extLst>
              <a:ext uri="{FF2B5EF4-FFF2-40B4-BE49-F238E27FC236}">
                <a16:creationId xmlns:a16="http://schemas.microsoft.com/office/drawing/2014/main" id="{6C29E1B9-DAB7-778F-A5A4-69DDD3FB602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880AF2-D008-462D-8EFC-F77230D07822}" type="slidenum">
              <a:rPr lang="en-US" altLang="en-US" smtClean="0"/>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4" descr="LFB_logo_CMYK">
            <a:extLst>
              <a:ext uri="{FF2B5EF4-FFF2-40B4-BE49-F238E27FC236}">
                <a16:creationId xmlns:a16="http://schemas.microsoft.com/office/drawing/2014/main" id="{AAC21700-C05F-0916-31AE-E9D951B4C6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74675"/>
            <a:ext cx="2016125"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ctrTitle"/>
          </p:nvPr>
        </p:nvSpPr>
        <p:spPr>
          <a:xfrm>
            <a:off x="287338" y="2122488"/>
            <a:ext cx="9356725" cy="2159000"/>
          </a:xfrm>
          <a:solidFill>
            <a:schemeClr val="tx2"/>
          </a:solidFill>
          <a:ln>
            <a:solidFill>
              <a:schemeClr val="tx2"/>
            </a:solidFill>
            <a:miter lim="800000"/>
            <a:headEnd/>
            <a:tailEnd/>
          </a:ln>
        </p:spPr>
        <p:txBody>
          <a:bodyPr lIns="252000" tIns="144000" rIns="252000" bIns="144000" anchor="t"/>
          <a:lstStyle>
            <a:lvl1pPr>
              <a:lnSpc>
                <a:spcPct val="105000"/>
              </a:lnSpc>
              <a:defRPr sz="5100">
                <a:solidFill>
                  <a:schemeClr val="bg1"/>
                </a:solidFill>
              </a:defRPr>
            </a:lvl1pPr>
          </a:lstStyle>
          <a:p>
            <a:pPr lvl="0"/>
            <a:r>
              <a:rPr lang="en-US" noProof="0"/>
              <a:t>Click to edit Master title style</a:t>
            </a:r>
          </a:p>
        </p:txBody>
      </p:sp>
      <p:sp>
        <p:nvSpPr>
          <p:cNvPr id="25603" name="Rectangle 3"/>
          <p:cNvSpPr>
            <a:spLocks noGrp="1" noChangeArrowheads="1"/>
          </p:cNvSpPr>
          <p:nvPr>
            <p:ph type="subTitle" idx="1"/>
          </p:nvPr>
        </p:nvSpPr>
        <p:spPr>
          <a:xfrm>
            <a:off x="287338" y="4281488"/>
            <a:ext cx="9356725" cy="863600"/>
          </a:xfrm>
          <a:solidFill>
            <a:schemeClr val="accent1"/>
          </a:solidFill>
          <a:ln>
            <a:solidFill>
              <a:schemeClr val="accent1"/>
            </a:solidFill>
            <a:miter lim="800000"/>
            <a:headEnd/>
            <a:tailEnd/>
          </a:ln>
        </p:spPr>
        <p:txBody>
          <a:bodyPr lIns="252000" tIns="144000" rIns="252000" bIns="144000" anchor="ctr"/>
          <a:lstStyle>
            <a:lvl1pPr>
              <a:defRPr sz="26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1877849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6097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85175" y="935038"/>
            <a:ext cx="1150938" cy="49672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29188" y="935038"/>
            <a:ext cx="3303587" cy="4967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48200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9171" y="-8468"/>
            <a:ext cx="993395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812" y="2404534"/>
            <a:ext cx="631227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224812" y="4050835"/>
            <a:ext cx="631227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4" descr="LFB_logo_CMYK">
            <a:extLst>
              <a:ext uri="{FF2B5EF4-FFF2-40B4-BE49-F238E27FC236}">
                <a16:creationId xmlns:a16="http://schemas.microsoft.com/office/drawing/2014/main" id="{271EFB98-2ED7-EEBC-1F39-89B5EFF4DD8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74675"/>
            <a:ext cx="2016125"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979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5/13/2025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1468191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0399" y="2700869"/>
            <a:ext cx="687669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60399" y="4527448"/>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17494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8085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43360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45372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12233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868882" y="514926"/>
            <a:ext cx="366820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5/13/2025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1083665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0051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40593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82652514"/>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62230826"/>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48396622"/>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06196602"/>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68351521"/>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5/13/2025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453951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02274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19820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29188" y="1943100"/>
            <a:ext cx="2227262"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7308850" y="1943100"/>
            <a:ext cx="2227263"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76039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90113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5664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42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4551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9506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FFF3E9F-337B-E15C-D1C2-03802B03798F}"/>
              </a:ext>
            </a:extLst>
          </p:cNvPr>
          <p:cNvSpPr>
            <a:spLocks noGrp="1" noChangeArrowheads="1"/>
          </p:cNvSpPr>
          <p:nvPr>
            <p:ph type="title"/>
          </p:nvPr>
        </p:nvSpPr>
        <p:spPr bwMode="auto">
          <a:xfrm>
            <a:off x="4929188" y="935038"/>
            <a:ext cx="460692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A8D9D2E-B620-DBD3-4681-B8099334D763}"/>
              </a:ext>
            </a:extLst>
          </p:cNvPr>
          <p:cNvSpPr>
            <a:spLocks noGrp="1" noChangeArrowheads="1"/>
          </p:cNvSpPr>
          <p:nvPr>
            <p:ph type="body" idx="1"/>
          </p:nvPr>
        </p:nvSpPr>
        <p:spPr bwMode="auto">
          <a:xfrm>
            <a:off x="4929188" y="1943100"/>
            <a:ext cx="4606925"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4" descr="LFB_logo_CMYK">
            <a:extLst>
              <a:ext uri="{FF2B5EF4-FFF2-40B4-BE49-F238E27FC236}">
                <a16:creationId xmlns:a16="http://schemas.microsoft.com/office/drawing/2014/main" id="{0A182EC0-0B53-85AA-1660-F259F20B692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385175" y="6081713"/>
            <a:ext cx="10795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21" r:id="rId1"/>
    <p:sldLayoutId id="2147485498" r:id="rId2"/>
    <p:sldLayoutId id="2147485499" r:id="rId3"/>
    <p:sldLayoutId id="2147485500" r:id="rId4"/>
    <p:sldLayoutId id="2147485501" r:id="rId5"/>
    <p:sldLayoutId id="2147485502" r:id="rId6"/>
    <p:sldLayoutId id="2147485503" r:id="rId7"/>
    <p:sldLayoutId id="2147485504" r:id="rId8"/>
    <p:sldLayoutId id="2147485505" r:id="rId9"/>
    <p:sldLayoutId id="2147485506" r:id="rId10"/>
    <p:sldLayoutId id="2147485507" r:id="rId11"/>
  </p:sldLayoutIdLst>
  <p:hf sldNum="0" hdr="0" dt="0"/>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Foundry Sans" pitchFamily="2" charset="0"/>
        </a:defRPr>
      </a:lvl2pPr>
      <a:lvl3pPr algn="l" rtl="0" eaLnBrk="0" fontAlgn="base" hangingPunct="0">
        <a:spcBef>
          <a:spcPct val="0"/>
        </a:spcBef>
        <a:spcAft>
          <a:spcPct val="0"/>
        </a:spcAft>
        <a:defRPr sz="4000" b="1">
          <a:solidFill>
            <a:schemeClr val="tx2"/>
          </a:solidFill>
          <a:latin typeface="Foundry Sans" pitchFamily="2" charset="0"/>
        </a:defRPr>
      </a:lvl3pPr>
      <a:lvl4pPr algn="l" rtl="0" eaLnBrk="0" fontAlgn="base" hangingPunct="0">
        <a:spcBef>
          <a:spcPct val="0"/>
        </a:spcBef>
        <a:spcAft>
          <a:spcPct val="0"/>
        </a:spcAft>
        <a:defRPr sz="4000" b="1">
          <a:solidFill>
            <a:schemeClr val="tx2"/>
          </a:solidFill>
          <a:latin typeface="Foundry Sans" pitchFamily="2" charset="0"/>
        </a:defRPr>
      </a:lvl4pPr>
      <a:lvl5pPr algn="l" rtl="0" eaLnBrk="0" fontAlgn="base" hangingPunct="0">
        <a:spcBef>
          <a:spcPct val="0"/>
        </a:spcBef>
        <a:spcAft>
          <a:spcPct val="0"/>
        </a:spcAft>
        <a:defRPr sz="4000" b="1">
          <a:solidFill>
            <a:schemeClr val="tx2"/>
          </a:solidFill>
          <a:latin typeface="Foundry Sans" pitchFamily="2" charset="0"/>
        </a:defRPr>
      </a:lvl5pPr>
      <a:lvl6pPr marL="457200" algn="l" rtl="0" fontAlgn="base">
        <a:spcBef>
          <a:spcPct val="0"/>
        </a:spcBef>
        <a:spcAft>
          <a:spcPct val="0"/>
        </a:spcAft>
        <a:defRPr sz="4000" b="1">
          <a:solidFill>
            <a:schemeClr val="tx2"/>
          </a:solidFill>
          <a:latin typeface="Foundry Sans" pitchFamily="2" charset="0"/>
        </a:defRPr>
      </a:lvl6pPr>
      <a:lvl7pPr marL="914400" algn="l" rtl="0" fontAlgn="base">
        <a:spcBef>
          <a:spcPct val="0"/>
        </a:spcBef>
        <a:spcAft>
          <a:spcPct val="0"/>
        </a:spcAft>
        <a:defRPr sz="4000" b="1">
          <a:solidFill>
            <a:schemeClr val="tx2"/>
          </a:solidFill>
          <a:latin typeface="Foundry Sans" pitchFamily="2" charset="0"/>
        </a:defRPr>
      </a:lvl7pPr>
      <a:lvl8pPr marL="1371600" algn="l" rtl="0" fontAlgn="base">
        <a:spcBef>
          <a:spcPct val="0"/>
        </a:spcBef>
        <a:spcAft>
          <a:spcPct val="0"/>
        </a:spcAft>
        <a:defRPr sz="4000" b="1">
          <a:solidFill>
            <a:schemeClr val="tx2"/>
          </a:solidFill>
          <a:latin typeface="Foundry Sans" pitchFamily="2" charset="0"/>
        </a:defRPr>
      </a:lvl8pPr>
      <a:lvl9pPr marL="1828800" algn="l" rtl="0" fontAlgn="base">
        <a:spcBef>
          <a:spcPct val="0"/>
        </a:spcBef>
        <a:spcAft>
          <a:spcPct val="0"/>
        </a:spcAft>
        <a:defRPr sz="4000" b="1">
          <a:solidFill>
            <a:schemeClr val="tx2"/>
          </a:solidFill>
          <a:latin typeface="Foundry Sans" pitchFamily="2" charset="0"/>
        </a:defRPr>
      </a:lvl9pPr>
    </p:titleStyle>
    <p:bodyStyle>
      <a:lvl1pPr marL="342900" indent="-342900" algn="l" rtl="0" eaLnBrk="0" fontAlgn="base" hangingPunct="0">
        <a:spcBef>
          <a:spcPct val="30000"/>
        </a:spcBef>
        <a:spcAft>
          <a:spcPct val="0"/>
        </a:spcAft>
        <a:defRPr sz="4000">
          <a:solidFill>
            <a:schemeClr val="tx1"/>
          </a:solidFill>
          <a:latin typeface="+mn-lt"/>
          <a:ea typeface="+mn-ea"/>
          <a:cs typeface="+mn-cs"/>
        </a:defRPr>
      </a:lvl1pPr>
      <a:lvl2pPr marL="381000" indent="-381000" algn="l" rtl="0" eaLnBrk="0" fontAlgn="base" hangingPunct="0">
        <a:spcBef>
          <a:spcPct val="30000"/>
        </a:spcBef>
        <a:spcAft>
          <a:spcPct val="0"/>
        </a:spcAft>
        <a:buClr>
          <a:schemeClr val="bg2"/>
        </a:buClr>
        <a:buChar char="•"/>
        <a:defRPr sz="4000">
          <a:solidFill>
            <a:schemeClr val="tx1"/>
          </a:solidFill>
          <a:latin typeface="+mn-lt"/>
        </a:defRPr>
      </a:lvl2pPr>
      <a:lvl3pPr marL="381000" indent="533400" algn="l" rtl="0" eaLnBrk="0" fontAlgn="base" hangingPunct="0">
        <a:spcBef>
          <a:spcPct val="20000"/>
        </a:spcBef>
        <a:spcAft>
          <a:spcPct val="0"/>
        </a:spcAft>
        <a:buClr>
          <a:schemeClr val="bg2"/>
        </a:buClr>
        <a:defRPr sz="4000">
          <a:solidFill>
            <a:schemeClr val="tx1"/>
          </a:solidFill>
          <a:latin typeface="+mn-lt"/>
        </a:defRPr>
      </a:lvl3pPr>
      <a:lvl4pPr marL="762000" indent="-38100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4pPr>
      <a:lvl5pPr marL="762000" indent="1066800" algn="l" rtl="0" eaLnBrk="0" fontAlgn="base" hangingPunct="0">
        <a:spcBef>
          <a:spcPct val="10000"/>
        </a:spcBef>
        <a:spcAft>
          <a:spcPct val="0"/>
        </a:spcAft>
        <a:buFont typeface="Arial" panose="020B0604020202020204" pitchFamily="34" charset="0"/>
        <a:defRPr sz="2800">
          <a:solidFill>
            <a:schemeClr val="tx1"/>
          </a:solidFill>
          <a:latin typeface="+mn-lt"/>
        </a:defRPr>
      </a:lvl5pPr>
      <a:lvl6pPr marL="1219200" algn="l" rtl="0" fontAlgn="base">
        <a:spcBef>
          <a:spcPct val="10000"/>
        </a:spcBef>
        <a:spcAft>
          <a:spcPct val="0"/>
        </a:spcAft>
        <a:buFont typeface="Arial" charset="0"/>
        <a:defRPr sz="2800">
          <a:solidFill>
            <a:schemeClr val="tx1"/>
          </a:solidFill>
          <a:latin typeface="+mn-lt"/>
        </a:defRPr>
      </a:lvl6pPr>
      <a:lvl7pPr marL="1676400" algn="l" rtl="0" fontAlgn="base">
        <a:spcBef>
          <a:spcPct val="10000"/>
        </a:spcBef>
        <a:spcAft>
          <a:spcPct val="0"/>
        </a:spcAft>
        <a:buFont typeface="Arial" charset="0"/>
        <a:defRPr sz="2800">
          <a:solidFill>
            <a:schemeClr val="tx1"/>
          </a:solidFill>
          <a:latin typeface="+mn-lt"/>
        </a:defRPr>
      </a:lvl7pPr>
      <a:lvl8pPr marL="2133600" algn="l" rtl="0" fontAlgn="base">
        <a:spcBef>
          <a:spcPct val="10000"/>
        </a:spcBef>
        <a:spcAft>
          <a:spcPct val="0"/>
        </a:spcAft>
        <a:buFont typeface="Arial" charset="0"/>
        <a:defRPr sz="2800">
          <a:solidFill>
            <a:schemeClr val="tx1"/>
          </a:solidFill>
          <a:latin typeface="+mn-lt"/>
        </a:defRPr>
      </a:lvl8pPr>
      <a:lvl9pPr marL="2590800" algn="l" rtl="0" fontAlgn="base">
        <a:spcBef>
          <a:spcPct val="10000"/>
        </a:spcBef>
        <a:spcAft>
          <a:spcPct val="0"/>
        </a:spcAft>
        <a:buFont typeface="Arial" charset="0"/>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172" y="-8468"/>
            <a:ext cx="993395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5/13/2025</a:t>
            </a:fld>
            <a:endParaRPr lang="en-US" dirty="0"/>
          </a:p>
        </p:txBody>
      </p:sp>
      <p:sp>
        <p:nvSpPr>
          <p:cNvPr id="5"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pic>
        <p:nvPicPr>
          <p:cNvPr id="18" name="Picture 4" descr="LFB_logo_CMYK">
            <a:extLst>
              <a:ext uri="{FF2B5EF4-FFF2-40B4-BE49-F238E27FC236}">
                <a16:creationId xmlns:a16="http://schemas.microsoft.com/office/drawing/2014/main" id="{8480C509-6297-41D3-3DB0-8B8B59A9A388}"/>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85175" y="6081713"/>
            <a:ext cx="10795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160569"/>
      </p:ext>
    </p:extLst>
  </p:cSld>
  <p:clrMap bg1="lt1" tx1="dk1" bg2="lt2" tx2="dk2" accent1="accent1" accent2="accent2" accent3="accent3" accent4="accent4" accent5="accent5" accent6="accent6" hlink="hlink" folHlink="folHlink"/>
  <p:sldLayoutIdLst>
    <p:sldLayoutId id="2147485523" r:id="rId1"/>
    <p:sldLayoutId id="2147485524" r:id="rId2"/>
    <p:sldLayoutId id="2147485525" r:id="rId3"/>
    <p:sldLayoutId id="2147485526" r:id="rId4"/>
    <p:sldLayoutId id="2147485527" r:id="rId5"/>
    <p:sldLayoutId id="2147485528" r:id="rId6"/>
    <p:sldLayoutId id="2147485529" r:id="rId7"/>
    <p:sldLayoutId id="2147485530" r:id="rId8"/>
    <p:sldLayoutId id="2147485531" r:id="rId9"/>
    <p:sldLayoutId id="2147485532" r:id="rId10"/>
    <p:sldLayoutId id="2147485533" r:id="rId11"/>
    <p:sldLayoutId id="2147485534" r:id="rId12"/>
    <p:sldLayoutId id="2147485535" r:id="rId13"/>
    <p:sldLayoutId id="2147485536" r:id="rId14"/>
    <p:sldLayoutId id="2147485537" r:id="rId15"/>
    <p:sldLayoutId id="2147485538"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london-fire.gov.uk/safety/the-home/home-fire-safety-visits/"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hyperlink" Target="https://www.london-fire.gov.uk/safety/the-home/home-fire-safety-visit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london-fire.gov.uk/safety/the-home/home-fire-safety/"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hyperlink" Target="https://www.london-fire.gov.uk/safety/carers-and-support-workers/"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25.sv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s://www.london-fire.gov.uk/safety/carers-and-support-workers/ability-to-respond-and-escape/"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hyperlink" Target="https://www.london-fire.gov.uk/safety/carers-and-support-workers/emollient-and-skin-creams/" TargetMode="External"/><Relationship Id="rId4" Type="http://schemas.openxmlformats.org/officeDocument/2006/relationships/hyperlink" Target="https://www.london-fire.gov.uk/safety/carers-and-support-workers/specialist-health-equipmen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6232A91-F859-0E4F-E8D8-1E6E06CB2B23}"/>
              </a:ext>
            </a:extLst>
          </p:cNvPr>
          <p:cNvSpPr>
            <a:spLocks noGrp="1" noChangeArrowheads="1"/>
          </p:cNvSpPr>
          <p:nvPr>
            <p:ph type="ctrTitle"/>
          </p:nvPr>
        </p:nvSpPr>
        <p:spPr>
          <a:xfrm>
            <a:off x="3451860" y="2343554"/>
            <a:ext cx="4083267" cy="2170891"/>
          </a:xfrm>
        </p:spPr>
        <p:txBody>
          <a:bodyPr vert="horz" lIns="91440" tIns="45720" rIns="91440" bIns="45720" rtlCol="0">
            <a:normAutofit fontScale="90000"/>
          </a:bodyPr>
          <a:lstStyle/>
          <a:p>
            <a:pPr algn="l">
              <a:lnSpc>
                <a:spcPct val="90000"/>
              </a:lnSpc>
            </a:pPr>
            <a:r>
              <a:rPr lang="en-US" altLang="en-US"/>
              <a:t>Fire Risk Awareness in the Home</a:t>
            </a:r>
          </a:p>
        </p:txBody>
      </p:sp>
      <p:sp>
        <p:nvSpPr>
          <p:cNvPr id="5123" name="Rectangle 3">
            <a:extLst>
              <a:ext uri="{FF2B5EF4-FFF2-40B4-BE49-F238E27FC236}">
                <a16:creationId xmlns:a16="http://schemas.microsoft.com/office/drawing/2014/main" id="{F987C02B-2FF8-52CA-D2E2-FDEFA0224AF4}"/>
              </a:ext>
            </a:extLst>
          </p:cNvPr>
          <p:cNvSpPr>
            <a:spLocks noGrp="1" noChangeArrowheads="1"/>
          </p:cNvSpPr>
          <p:nvPr>
            <p:ph type="subTitle" idx="1"/>
          </p:nvPr>
        </p:nvSpPr>
        <p:spPr>
          <a:xfrm>
            <a:off x="4041648" y="4514446"/>
            <a:ext cx="3493478" cy="871042"/>
          </a:xfrm>
        </p:spPr>
        <p:txBody>
          <a:bodyPr vert="horz" lIns="91440" tIns="45720" rIns="91440" bIns="45720" rtlCol="0">
            <a:normAutofit fontScale="25000" lnSpcReduction="20000"/>
          </a:bodyPr>
          <a:lstStyle/>
          <a:p>
            <a:pPr algn="l" fontAlgn="auto">
              <a:lnSpc>
                <a:spcPct val="90000"/>
              </a:lnSpc>
              <a:buFont typeface="Wingdings 3" charset="2"/>
              <a:buChar char=""/>
              <a:defRPr/>
            </a:pPr>
            <a:r>
              <a:rPr lang="en-US" altLang="en-US" sz="500" dirty="0"/>
              <a:t>Vulnerable People</a:t>
            </a:r>
          </a:p>
          <a:p>
            <a:pPr algn="l" fontAlgn="auto">
              <a:lnSpc>
                <a:spcPct val="90000"/>
              </a:lnSpc>
              <a:buFont typeface="Wingdings 3" charset="2"/>
              <a:buChar char=""/>
              <a:defRPr/>
            </a:pPr>
            <a:endParaRPr lang="en-US" altLang="en-US" sz="6700" dirty="0"/>
          </a:p>
          <a:p>
            <a:pPr algn="l" fontAlgn="auto">
              <a:lnSpc>
                <a:spcPct val="90000"/>
              </a:lnSpc>
              <a:defRPr/>
            </a:pPr>
            <a:r>
              <a:rPr lang="en-US" altLang="en-US" sz="6700" dirty="0"/>
              <a:t>London Fire Brigade</a:t>
            </a:r>
          </a:p>
          <a:p>
            <a:pPr algn="l" fontAlgn="auto">
              <a:lnSpc>
                <a:spcPct val="90000"/>
              </a:lnSpc>
              <a:defRPr/>
            </a:pPr>
            <a:r>
              <a:rPr lang="en-US" altLang="en-US" sz="6700" dirty="0"/>
              <a:t>Station Commander Paul Anstey </a:t>
            </a:r>
          </a:p>
        </p:txBody>
      </p:sp>
      <p:sp>
        <p:nvSpPr>
          <p:cNvPr id="9296" name="Isosceles Triangle 9295">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578" y="12700"/>
            <a:ext cx="684610"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9297" name="Graphic 9296" descr="Fire">
            <a:extLst>
              <a:ext uri="{FF2B5EF4-FFF2-40B4-BE49-F238E27FC236}">
                <a16:creationId xmlns:a16="http://schemas.microsoft.com/office/drawing/2014/main" id="{AE265F09-8483-A6CE-F795-08FD8172B8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1990" y="1903172"/>
            <a:ext cx="3059625" cy="3059625"/>
          </a:xfrm>
          <a:prstGeom prst="rect">
            <a:avLst/>
          </a:prstGeom>
        </p:spPr>
      </p:pic>
      <p:pic>
        <p:nvPicPr>
          <p:cNvPr id="2" name="52D1BAB5-EAFB-431D-AF91-2DCDE09328F5">
            <a:extLst>
              <a:ext uri="{FF2B5EF4-FFF2-40B4-BE49-F238E27FC236}">
                <a16:creationId xmlns:a16="http://schemas.microsoft.com/office/drawing/2014/main" id="{22A6E950-687F-7A8E-50EE-704C015D3A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51860" y="589760"/>
            <a:ext cx="2786380" cy="77715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9036BD-C3A6-195C-03D5-DEE5792CD250}"/>
              </a:ext>
            </a:extLst>
          </p:cNvPr>
          <p:cNvSpPr txBox="1"/>
          <p:nvPr/>
        </p:nvSpPr>
        <p:spPr>
          <a:xfrm>
            <a:off x="1136650" y="4049713"/>
            <a:ext cx="6529557" cy="646331"/>
          </a:xfrm>
          <a:prstGeom prst="rect">
            <a:avLst/>
          </a:prstGeom>
          <a:noFill/>
        </p:spPr>
        <p:txBody>
          <a:bodyPr wrap="square">
            <a:spAutoFit/>
          </a:bodyPr>
          <a:lstStyle/>
          <a:p>
            <a:pPr>
              <a:defRPr/>
            </a:pPr>
            <a:endParaRPr lang="en-GB" altLang="en-US" dirty="0">
              <a:solidFill>
                <a:srgbClr val="636B6E"/>
              </a:solidFill>
              <a:latin typeface="inherit"/>
            </a:endParaRPr>
          </a:p>
          <a:p>
            <a:pPr>
              <a:defRPr/>
            </a:pPr>
            <a:r>
              <a:rPr lang="en-GB" altLang="en-US" dirty="0">
                <a:solidFill>
                  <a:schemeClr val="tx1">
                    <a:lumMod val="65000"/>
                    <a:lumOff val="35000"/>
                  </a:schemeClr>
                </a:solidFill>
                <a:latin typeface="inherit"/>
              </a:rPr>
              <a:t>Conditions that affect decision-making.</a:t>
            </a:r>
          </a:p>
        </p:txBody>
      </p:sp>
      <p:sp>
        <p:nvSpPr>
          <p:cNvPr id="7" name="TextBox 6">
            <a:extLst>
              <a:ext uri="{FF2B5EF4-FFF2-40B4-BE49-F238E27FC236}">
                <a16:creationId xmlns:a16="http://schemas.microsoft.com/office/drawing/2014/main" id="{FF55D2EF-2177-D5DD-12D1-50519B06C99E}"/>
              </a:ext>
            </a:extLst>
          </p:cNvPr>
          <p:cNvSpPr txBox="1"/>
          <p:nvPr/>
        </p:nvSpPr>
        <p:spPr>
          <a:xfrm>
            <a:off x="1136650" y="3403600"/>
            <a:ext cx="6423025" cy="646113"/>
          </a:xfrm>
          <a:prstGeom prst="rect">
            <a:avLst/>
          </a:prstGeom>
          <a:noFill/>
        </p:spPr>
        <p:txBody>
          <a:bodyPr>
            <a:spAutoFit/>
          </a:bodyPr>
          <a:lstStyle/>
          <a:p>
            <a:pPr>
              <a:defRPr/>
            </a:pPr>
            <a:r>
              <a:rPr lang="en-GB" altLang="en-US" dirty="0">
                <a:solidFill>
                  <a:schemeClr val="tx1">
                    <a:lumMod val="65000"/>
                    <a:lumOff val="35000"/>
                  </a:schemeClr>
                </a:solidFill>
                <a:latin typeface="inherit"/>
              </a:rPr>
              <a:t>Escape routes are not kept clear or are blocked – hoarding disorder could be a factor. </a:t>
            </a:r>
          </a:p>
        </p:txBody>
      </p:sp>
      <p:sp>
        <p:nvSpPr>
          <p:cNvPr id="9" name="TextBox 8">
            <a:extLst>
              <a:ext uri="{FF2B5EF4-FFF2-40B4-BE49-F238E27FC236}">
                <a16:creationId xmlns:a16="http://schemas.microsoft.com/office/drawing/2014/main" id="{5323B075-B33E-1F45-412E-3EF043FAA37B}"/>
              </a:ext>
            </a:extLst>
          </p:cNvPr>
          <p:cNvSpPr txBox="1"/>
          <p:nvPr/>
        </p:nvSpPr>
        <p:spPr>
          <a:xfrm>
            <a:off x="1136650" y="2486025"/>
            <a:ext cx="6423025" cy="646113"/>
          </a:xfrm>
          <a:prstGeom prst="rect">
            <a:avLst/>
          </a:prstGeom>
          <a:noFill/>
        </p:spPr>
        <p:txBody>
          <a:bodyPr>
            <a:spAutoFit/>
          </a:bodyPr>
          <a:lstStyle/>
          <a:p>
            <a:pPr>
              <a:defRPr/>
            </a:pPr>
            <a:r>
              <a:rPr lang="en-GB" altLang="en-US" dirty="0">
                <a:solidFill>
                  <a:schemeClr val="tx1">
                    <a:lumMod val="65000"/>
                    <a:lumOff val="35000"/>
                  </a:schemeClr>
                </a:solidFill>
                <a:latin typeface="inherit"/>
              </a:rPr>
              <a:t>Due to a physical disability, age-related problems or because of a long-term illness.</a:t>
            </a:r>
          </a:p>
        </p:txBody>
      </p:sp>
      <p:sp>
        <p:nvSpPr>
          <p:cNvPr id="2" name="Rectangle 1">
            <a:extLst>
              <a:ext uri="{FF2B5EF4-FFF2-40B4-BE49-F238E27FC236}">
                <a16:creationId xmlns:a16="http://schemas.microsoft.com/office/drawing/2014/main" id="{3777943D-5DA4-7B42-43C9-F9AFE71CEAF7}"/>
              </a:ext>
            </a:extLst>
          </p:cNvPr>
          <p:cNvSpPr/>
          <p:nvPr/>
        </p:nvSpPr>
        <p:spPr>
          <a:xfrm>
            <a:off x="1626640" y="260648"/>
            <a:ext cx="5933035" cy="1754326"/>
          </a:xfrm>
          <a:prstGeom prst="rect">
            <a:avLst/>
          </a:prstGeom>
          <a:noFill/>
        </p:spPr>
        <p:txBody>
          <a:bodyPr wrap="none">
            <a:spAutoFit/>
          </a:bodyPr>
          <a:lstStyle/>
          <a:p>
            <a:pPr algn="ctr">
              <a:defRPr/>
            </a:pPr>
            <a:r>
              <a:rPr lang="en-GB"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ato" panose="020F0502020204030203" pitchFamily="34" charset="0"/>
              </a:rPr>
              <a:t>Reduced ability to </a:t>
            </a:r>
          </a:p>
          <a:p>
            <a:pPr algn="ctr">
              <a:defRPr/>
            </a:pPr>
            <a:r>
              <a:rPr lang="en-GB"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ato" panose="020F0502020204030203" pitchFamily="34" charset="0"/>
              </a:rPr>
              <a:t>escape from a Fire</a:t>
            </a:r>
            <a:endParaRPr lang="en-GB"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TextBox 7">
            <a:extLst>
              <a:ext uri="{FF2B5EF4-FFF2-40B4-BE49-F238E27FC236}">
                <a16:creationId xmlns:a16="http://schemas.microsoft.com/office/drawing/2014/main" id="{D1A8B6D6-1174-A770-3CB4-7DD31BFFA5EC}"/>
              </a:ext>
            </a:extLst>
          </p:cNvPr>
          <p:cNvSpPr txBox="1"/>
          <p:nvPr/>
        </p:nvSpPr>
        <p:spPr>
          <a:xfrm>
            <a:off x="1136650" y="4843027"/>
            <a:ext cx="6015990" cy="1569660"/>
          </a:xfrm>
          <a:prstGeom prst="rect">
            <a:avLst/>
          </a:prstGeom>
          <a:noFill/>
        </p:spPr>
        <p:txBody>
          <a:bodyPr wrap="square">
            <a:spAutoFit/>
          </a:bodyPr>
          <a:lstStyle/>
          <a:p>
            <a:r>
              <a:rPr lang="en-GB" altLang="en-US" sz="1600" dirty="0">
                <a:solidFill>
                  <a:schemeClr val="tx2">
                    <a:lumMod val="50000"/>
                  </a:schemeClr>
                </a:solidFill>
                <a:cs typeface="Arial" panose="020B0604020202020204" pitchFamily="34" charset="0"/>
              </a:rPr>
              <a:t>If any of these signs are combined with limited mobility – for example, if the person you care for is bed bound or spends most of their time in a chair – the person is particularly at risk. It's important to make sure appropriate measures are taken so they know what to do in the event of a fire in their home and react appropriately</a:t>
            </a:r>
            <a:r>
              <a:rPr lang="en-GB" altLang="en-US" sz="1600" dirty="0">
                <a:solidFill>
                  <a:schemeClr val="tx2">
                    <a:lumMod val="50000"/>
                  </a:schemeClr>
                </a:solidFill>
                <a:latin typeface="Lato" panose="020F0502020204030203" pitchFamily="34" charset="0"/>
              </a:rPr>
              <a:t>.</a:t>
            </a:r>
          </a:p>
        </p:txBody>
      </p:sp>
      <p:pic>
        <p:nvPicPr>
          <p:cNvPr id="4" name="52D1BAB5-EAFB-431D-AF91-2DCDE09328F5">
            <a:extLst>
              <a:ext uri="{FF2B5EF4-FFF2-40B4-BE49-F238E27FC236}">
                <a16:creationId xmlns:a16="http://schemas.microsoft.com/office/drawing/2014/main" id="{4D85A226-3264-FDDF-E1D6-667DCA4E7B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6399" y="260648"/>
            <a:ext cx="1713865" cy="4780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a:extLst>
              <a:ext uri="{FF2B5EF4-FFF2-40B4-BE49-F238E27FC236}">
                <a16:creationId xmlns:a16="http://schemas.microsoft.com/office/drawing/2014/main" id="{2BD78A8D-F90B-0D1F-60CD-A24CF831B1CD}"/>
              </a:ext>
            </a:extLst>
          </p:cNvPr>
          <p:cNvSpPr>
            <a:spLocks noGrp="1" noChangeArrowheads="1"/>
          </p:cNvSpPr>
          <p:nvPr>
            <p:ph idx="1"/>
          </p:nvPr>
        </p:nvSpPr>
        <p:spPr>
          <a:xfrm>
            <a:off x="660399" y="1633491"/>
            <a:ext cx="6876690" cy="1207363"/>
          </a:xfrm>
        </p:spPr>
        <p:txBody>
          <a:bodyPr>
            <a:normAutofit fontScale="70000" lnSpcReduction="20000"/>
          </a:bodyPr>
          <a:lstStyle/>
          <a:p>
            <a:pPr>
              <a:buFont typeface="Trebuchet MS" panose="020B0603020202020204" pitchFamily="34" charset="0"/>
              <a:buAutoNum type="arabicPeriod"/>
            </a:pPr>
            <a:r>
              <a:rPr lang="en-GB" altLang="en-US" sz="2400" dirty="0">
                <a:solidFill>
                  <a:schemeClr val="tx2">
                    <a:lumMod val="50000"/>
                  </a:schemeClr>
                </a:solidFill>
                <a:latin typeface="Arial" panose="020B0604020202020204" pitchFamily="34" charset="0"/>
                <a:cs typeface="Arial" panose="020B0604020202020204" pitchFamily="34" charset="0"/>
              </a:rPr>
              <a:t>Home oxygen therapy (oxygen cylinders and portable units)</a:t>
            </a:r>
          </a:p>
          <a:p>
            <a:pPr>
              <a:buFont typeface="Trebuchet MS" panose="020B0603020202020204" pitchFamily="34" charset="0"/>
              <a:buAutoNum type="arabicPeriod"/>
            </a:pPr>
            <a:r>
              <a:rPr lang="en-GB" altLang="en-US" sz="2400" dirty="0">
                <a:solidFill>
                  <a:schemeClr val="tx2">
                    <a:lumMod val="50000"/>
                  </a:schemeClr>
                </a:solidFill>
                <a:latin typeface="Arial" panose="020B0604020202020204" pitchFamily="34" charset="0"/>
                <a:cs typeface="Arial" panose="020B0604020202020204" pitchFamily="34" charset="0"/>
              </a:rPr>
              <a:t>Dynamic airflow pressure relieving mattresses and overlays</a:t>
            </a:r>
          </a:p>
          <a:p>
            <a:pPr>
              <a:buFont typeface="Trebuchet MS" panose="020B0603020202020204" pitchFamily="34" charset="0"/>
              <a:buAutoNum type="arabicPeriod"/>
            </a:pPr>
            <a:r>
              <a:rPr lang="en-GB" altLang="en-US" sz="2400" dirty="0">
                <a:solidFill>
                  <a:schemeClr val="tx2">
                    <a:lumMod val="50000"/>
                  </a:schemeClr>
                </a:solidFill>
                <a:latin typeface="Arial" panose="020B0604020202020204" pitchFamily="34" charset="0"/>
                <a:cs typeface="Arial" panose="020B0604020202020204" pitchFamily="34" charset="0"/>
              </a:rPr>
              <a:t>Incontinence products (pads and underwear)</a:t>
            </a:r>
          </a:p>
          <a:p>
            <a:endParaRPr lang="en-GB" altLang="en-US" dirty="0"/>
          </a:p>
        </p:txBody>
      </p:sp>
      <p:sp>
        <p:nvSpPr>
          <p:cNvPr id="3" name="Rectangle 2">
            <a:extLst>
              <a:ext uri="{FF2B5EF4-FFF2-40B4-BE49-F238E27FC236}">
                <a16:creationId xmlns:a16="http://schemas.microsoft.com/office/drawing/2014/main" id="{BE565F40-AF50-2940-7240-D7E4EAE29F14}"/>
              </a:ext>
            </a:extLst>
          </p:cNvPr>
          <p:cNvSpPr/>
          <p:nvPr/>
        </p:nvSpPr>
        <p:spPr>
          <a:xfrm>
            <a:off x="447040" y="548680"/>
            <a:ext cx="6983963" cy="707886"/>
          </a:xfrm>
          <a:prstGeom prst="rect">
            <a:avLst/>
          </a:prstGeom>
          <a:noFill/>
        </p:spPr>
        <p:txBody>
          <a:bodyPr wrap="square">
            <a:spAutoFit/>
          </a:bodyPr>
          <a:lstStyle/>
          <a:p>
            <a:pPr algn="ctr">
              <a:defRPr/>
            </a:pP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Health Care Equipment </a:t>
            </a:r>
            <a:endParaRPr lang="en-GB"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TextBox 7">
            <a:extLst>
              <a:ext uri="{FF2B5EF4-FFF2-40B4-BE49-F238E27FC236}">
                <a16:creationId xmlns:a16="http://schemas.microsoft.com/office/drawing/2014/main" id="{4F0D0311-4218-0B9C-D793-BF1B3EDD9FCB}"/>
              </a:ext>
            </a:extLst>
          </p:cNvPr>
          <p:cNvSpPr txBox="1"/>
          <p:nvPr/>
        </p:nvSpPr>
        <p:spPr>
          <a:xfrm>
            <a:off x="568171" y="3002335"/>
            <a:ext cx="6622742" cy="2308324"/>
          </a:xfrm>
          <a:prstGeom prst="rect">
            <a:avLst/>
          </a:prstGeom>
          <a:noFill/>
        </p:spPr>
        <p:txBody>
          <a:bodyPr wrap="square">
            <a:spAutoFit/>
          </a:bodyPr>
          <a:lstStyle/>
          <a:p>
            <a:r>
              <a:rPr lang="en-GB" altLang="en-US" sz="1600" dirty="0">
                <a:solidFill>
                  <a:schemeClr val="tx2">
                    <a:lumMod val="50000"/>
                  </a:schemeClr>
                </a:solidFill>
                <a:cs typeface="Arial" panose="020B0604020202020204" pitchFamily="34" charset="0"/>
              </a:rPr>
              <a:t>Health care equipment and products used in the home allow people to be cared for in familiar surroundings. It's important that this equipment is used as prescribed and provided by a medical professional as these items can ease discomfort and improve quality of life.</a:t>
            </a:r>
          </a:p>
          <a:p>
            <a:endParaRPr lang="en-GB" altLang="en-US" sz="1600" dirty="0">
              <a:solidFill>
                <a:schemeClr val="tx2">
                  <a:lumMod val="50000"/>
                </a:schemeClr>
              </a:solidFill>
              <a:cs typeface="Arial" panose="020B0604020202020204" pitchFamily="34" charset="0"/>
            </a:endParaRPr>
          </a:p>
          <a:p>
            <a:r>
              <a:rPr lang="en-GB" altLang="en-US" sz="1600" dirty="0">
                <a:solidFill>
                  <a:schemeClr val="tx2">
                    <a:lumMod val="50000"/>
                  </a:schemeClr>
                </a:solidFill>
                <a:cs typeface="Arial" panose="020B0604020202020204" pitchFamily="34" charset="0"/>
              </a:rPr>
              <a:t>However, it's also important to be aware that in the event of a fire they may increase the spread and intensity of the fire. On this next pages, we talk about how to reduce fire risk when using/caring for someone who uses: </a:t>
            </a:r>
          </a:p>
        </p:txBody>
      </p:sp>
      <p:pic>
        <p:nvPicPr>
          <p:cNvPr id="2" name="52D1BAB5-EAFB-431D-AF91-2DCDE09328F5">
            <a:extLst>
              <a:ext uri="{FF2B5EF4-FFF2-40B4-BE49-F238E27FC236}">
                <a16:creationId xmlns:a16="http://schemas.microsoft.com/office/drawing/2014/main" id="{3E44B06D-F18D-12D2-6B7A-A2A286A9D8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6399" y="260648"/>
            <a:ext cx="1713865" cy="4780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D9F07B-5DC8-991D-36BB-928535D3FBEF}"/>
              </a:ext>
            </a:extLst>
          </p:cNvPr>
          <p:cNvSpPr>
            <a:spLocks noGrp="1"/>
          </p:cNvSpPr>
          <p:nvPr>
            <p:ph idx="1"/>
          </p:nvPr>
        </p:nvSpPr>
        <p:spPr>
          <a:xfrm>
            <a:off x="660399" y="816746"/>
            <a:ext cx="6876690" cy="5224617"/>
          </a:xfrm>
        </p:spPr>
        <p:txBody>
          <a:bodyPr>
            <a:normAutofit/>
          </a:bodyPr>
          <a:lstStyle/>
          <a:p>
            <a:pPr marL="0" indent="0">
              <a:buNone/>
            </a:pPr>
            <a:r>
              <a:rPr lang="en-GB" altLang="en-US" sz="2400" b="1" dirty="0">
                <a:solidFill>
                  <a:schemeClr val="tx2">
                    <a:lumMod val="50000"/>
                  </a:schemeClr>
                </a:solidFill>
                <a:latin typeface="Arial" panose="020B0604020202020204" pitchFamily="34" charset="0"/>
                <a:cs typeface="Arial" panose="020B0604020202020204" pitchFamily="34" charset="0"/>
              </a:rPr>
              <a:t>Home oxygen therapy</a:t>
            </a:r>
          </a:p>
          <a:p>
            <a:pPr marL="0" indent="0">
              <a:buNone/>
            </a:pPr>
            <a:r>
              <a:rPr lang="en-GB" altLang="en-US" sz="2400" b="1" dirty="0">
                <a:solidFill>
                  <a:schemeClr val="tx2">
                    <a:lumMod val="50000"/>
                  </a:schemeClr>
                </a:solidFill>
                <a:latin typeface="Arial" panose="020B0604020202020204" pitchFamily="34" charset="0"/>
                <a:cs typeface="Arial" panose="020B0604020202020204" pitchFamily="34" charset="0"/>
              </a:rPr>
              <a:t>Understanding the risks</a:t>
            </a:r>
          </a:p>
          <a:p>
            <a:pPr marL="0" indent="0">
              <a:buNone/>
            </a:pPr>
            <a:r>
              <a:rPr lang="en-GB" altLang="en-US" dirty="0">
                <a:solidFill>
                  <a:schemeClr val="tx2">
                    <a:lumMod val="50000"/>
                  </a:schemeClr>
                </a:solidFill>
                <a:latin typeface="Arial" panose="020B0604020202020204" pitchFamily="34" charset="0"/>
                <a:cs typeface="Arial" panose="020B0604020202020204" pitchFamily="34" charset="0"/>
              </a:rPr>
              <a:t>Used by people with severe respiratory conditions, oxygen therapy provides air that contains more oxygen than normal. Specialist equipment (which can include cylinders and portable units) is used to pipe medical oxygen through either a nasal cannula or face mask to the patient.</a:t>
            </a:r>
          </a:p>
          <a:p>
            <a:pPr marL="0" indent="0">
              <a:buNone/>
            </a:pPr>
            <a:r>
              <a:rPr lang="en-GB" altLang="en-US" dirty="0">
                <a:solidFill>
                  <a:schemeClr val="tx2">
                    <a:lumMod val="50000"/>
                  </a:schemeClr>
                </a:solidFill>
                <a:latin typeface="Arial" panose="020B0604020202020204" pitchFamily="34" charset="0"/>
                <a:cs typeface="Arial" panose="020B0604020202020204" pitchFamily="34" charset="0"/>
              </a:rPr>
              <a:t>Unfortunately, though, the addition of concentrated oxygen into the room or surrounding environment will greatly increase the intensity of a fire should one start.</a:t>
            </a:r>
          </a:p>
          <a:p>
            <a:pPr marL="0" indent="0">
              <a:buNone/>
            </a:pPr>
            <a:r>
              <a:rPr lang="en-GB" altLang="en-US" dirty="0">
                <a:solidFill>
                  <a:schemeClr val="tx2">
                    <a:lumMod val="50000"/>
                  </a:schemeClr>
                </a:solidFill>
                <a:latin typeface="Arial" panose="020B0604020202020204" pitchFamily="34" charset="0"/>
                <a:cs typeface="Arial" panose="020B0604020202020204" pitchFamily="34" charset="0"/>
              </a:rPr>
              <a:t>Smoking or the use of any naked flames (such as candles, fires and cooking) anywhere near oxygen is extremely dangerous and increases the risk of significant injury in the event of a fire.</a:t>
            </a:r>
          </a:p>
          <a:p>
            <a:endParaRPr lang="en-GB" dirty="0"/>
          </a:p>
        </p:txBody>
      </p:sp>
      <p:pic>
        <p:nvPicPr>
          <p:cNvPr id="2" name="52D1BAB5-EAFB-431D-AF91-2DCDE09328F5">
            <a:extLst>
              <a:ext uri="{FF2B5EF4-FFF2-40B4-BE49-F238E27FC236}">
                <a16:creationId xmlns:a16="http://schemas.microsoft.com/office/drawing/2014/main" id="{9504BD07-A01C-5BE7-26B4-3BC8FEFDF4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399" y="260648"/>
            <a:ext cx="1713865" cy="478017"/>
          </a:xfrm>
          <a:prstGeom prst="rect">
            <a:avLst/>
          </a:prstGeom>
          <a:noFill/>
          <a:ln>
            <a:noFill/>
          </a:ln>
        </p:spPr>
      </p:pic>
    </p:spTree>
    <p:extLst>
      <p:ext uri="{BB962C8B-B14F-4D97-AF65-F5344CB8AC3E}">
        <p14:creationId xmlns:p14="http://schemas.microsoft.com/office/powerpoint/2010/main" val="3650810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0EE59B-96F8-074D-1E5B-6A53B0B1F010}"/>
              </a:ext>
            </a:extLst>
          </p:cNvPr>
          <p:cNvSpPr>
            <a:spLocks noGrp="1"/>
          </p:cNvSpPr>
          <p:nvPr>
            <p:ph idx="1"/>
          </p:nvPr>
        </p:nvSpPr>
        <p:spPr>
          <a:xfrm>
            <a:off x="633766" y="168676"/>
            <a:ext cx="6876690" cy="5890443"/>
          </a:xfrm>
        </p:spPr>
        <p:txBody>
          <a:bodyPr>
            <a:normAutofit/>
          </a:bodyPr>
          <a:lstStyle/>
          <a:p>
            <a:pPr marL="0" indent="0">
              <a:buNone/>
            </a:pPr>
            <a:r>
              <a:rPr lang="en-GB" altLang="en-US" sz="2800" b="1" dirty="0">
                <a:solidFill>
                  <a:schemeClr val="tx2">
                    <a:lumMod val="50000"/>
                  </a:schemeClr>
                </a:solidFill>
                <a:latin typeface="Arial" panose="020B0604020202020204" pitchFamily="34" charset="0"/>
                <a:cs typeface="Arial" panose="020B0604020202020204" pitchFamily="34" charset="0"/>
              </a:rPr>
              <a:t>Fire safety advice</a:t>
            </a:r>
          </a:p>
          <a:p>
            <a:pPr marL="0" indent="0">
              <a:buNone/>
            </a:pPr>
            <a:r>
              <a:rPr lang="en-GB" altLang="en-US" sz="2800" dirty="0">
                <a:solidFill>
                  <a:schemeClr val="tx2">
                    <a:lumMod val="50000"/>
                  </a:schemeClr>
                </a:solidFill>
                <a:latin typeface="Arial" panose="020B0604020202020204" pitchFamily="34" charset="0"/>
                <a:cs typeface="Arial" panose="020B0604020202020204" pitchFamily="34" charset="0"/>
              </a:rPr>
              <a:t>Never smoke or let anyone else smoke nearby whilst using oxygen equipment. This includes e-cigarettes and their chargers.</a:t>
            </a:r>
          </a:p>
          <a:p>
            <a:pPr marL="0" indent="0">
              <a:buNone/>
            </a:pPr>
            <a:r>
              <a:rPr lang="en-GB" altLang="en-US" sz="2800" dirty="0">
                <a:solidFill>
                  <a:schemeClr val="tx2">
                    <a:lumMod val="50000"/>
                  </a:schemeClr>
                </a:solidFill>
                <a:latin typeface="Arial" panose="020B0604020202020204" pitchFamily="34" charset="0"/>
                <a:cs typeface="Arial" panose="020B0604020202020204" pitchFamily="34" charset="0"/>
              </a:rPr>
              <a:t>Do not use matches or any naked flames (such as candles, incense sticks or oil burners, gas stoves, portable or open fires) where oxygen equipment is used.</a:t>
            </a:r>
          </a:p>
          <a:p>
            <a:pPr marL="0" indent="0">
              <a:buNone/>
            </a:pPr>
            <a:r>
              <a:rPr lang="en-GB" altLang="en-US" sz="2800" dirty="0">
                <a:solidFill>
                  <a:schemeClr val="tx2">
                    <a:lumMod val="50000"/>
                  </a:schemeClr>
                </a:solidFill>
                <a:latin typeface="Arial" panose="020B0604020202020204" pitchFamily="34" charset="0"/>
                <a:cs typeface="Arial" panose="020B0604020202020204" pitchFamily="34" charset="0"/>
              </a:rPr>
              <a:t>Make sure oxygen is turned off when not in use.</a:t>
            </a:r>
          </a:p>
          <a:p>
            <a:endParaRPr lang="en-GB" altLang="en-US" dirty="0">
              <a:solidFill>
                <a:srgbClr val="636B6E"/>
              </a:solidFill>
              <a:latin typeface="Lato" panose="020F0502020204030203" pitchFamily="34" charset="0"/>
            </a:endParaRPr>
          </a:p>
          <a:p>
            <a:endParaRPr lang="en-GB" dirty="0"/>
          </a:p>
        </p:txBody>
      </p:sp>
      <p:pic>
        <p:nvPicPr>
          <p:cNvPr id="2" name="52D1BAB5-EAFB-431D-AF91-2DCDE09328F5">
            <a:extLst>
              <a:ext uri="{FF2B5EF4-FFF2-40B4-BE49-F238E27FC236}">
                <a16:creationId xmlns:a16="http://schemas.microsoft.com/office/drawing/2014/main" id="{5530A2C6-3941-0F90-4A4A-6C483AA55E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399" y="260648"/>
            <a:ext cx="1713865" cy="478017"/>
          </a:xfrm>
          <a:prstGeom prst="rect">
            <a:avLst/>
          </a:prstGeom>
          <a:noFill/>
          <a:ln>
            <a:noFill/>
          </a:ln>
        </p:spPr>
      </p:pic>
    </p:spTree>
    <p:extLst>
      <p:ext uri="{BB962C8B-B14F-4D97-AF65-F5344CB8AC3E}">
        <p14:creationId xmlns:p14="http://schemas.microsoft.com/office/powerpoint/2010/main" val="2117337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9906001" cy="6866467"/>
            <a:chOff x="0" y="-8467"/>
            <a:chExt cx="12192000" cy="6866467"/>
          </a:xfrm>
        </p:grpSpPr>
        <p:cxnSp>
          <p:nvCxnSpPr>
            <p:cNvPr id="12" name="Straight Connector 11">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Isosceles Triangle 15">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Isosceles Triangle 20">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23" name="Rectangle 22">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5C35D59-E374-6165-E4DF-BF08CE60AE30}"/>
              </a:ext>
            </a:extLst>
          </p:cNvPr>
          <p:cNvSpPr>
            <a:spLocks noGrp="1"/>
          </p:cNvSpPr>
          <p:nvPr>
            <p:ph type="title"/>
          </p:nvPr>
        </p:nvSpPr>
        <p:spPr>
          <a:xfrm>
            <a:off x="394262" y="101600"/>
            <a:ext cx="8032716" cy="1432560"/>
          </a:xfrm>
        </p:spPr>
        <p:txBody>
          <a:bodyPr vert="horz" lIns="91440" tIns="45720" rIns="91440" bIns="45720" rtlCol="0" anchor="t">
            <a:normAutofit/>
          </a:bodyPr>
          <a:lstStyle/>
          <a:p>
            <a:r>
              <a:rPr lang="en-US" altLang="en-US" sz="2800" b="1" dirty="0">
                <a:solidFill>
                  <a:srgbClr val="0070C0"/>
                </a:solidFill>
              </a:rPr>
              <a:t>Dynamic airflow pressure relieving mattresses and overlays - Understanding the risk</a:t>
            </a:r>
            <a:endParaRPr lang="en-US" sz="3600" dirty="0"/>
          </a:p>
        </p:txBody>
      </p:sp>
      <p:sp>
        <p:nvSpPr>
          <p:cNvPr id="25" name="Isosceles Triangle 24">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64595"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7558" y="3818467"/>
            <a:ext cx="3615863"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29" name="Straight Connector 28">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34362" y="0"/>
            <a:ext cx="140335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33029" y="3681413"/>
            <a:ext cx="3870391"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Text Placeholder 5">
            <a:extLst>
              <a:ext uri="{FF2B5EF4-FFF2-40B4-BE49-F238E27FC236}">
                <a16:creationId xmlns:a16="http://schemas.microsoft.com/office/drawing/2014/main" id="{57AD701F-5D2C-B6C7-F758-48C0C5B56795}"/>
              </a:ext>
            </a:extLst>
          </p:cNvPr>
          <p:cNvSpPr>
            <a:spLocks noGrp="1"/>
          </p:cNvSpPr>
          <p:nvPr>
            <p:ph type="body" idx="1"/>
          </p:nvPr>
        </p:nvSpPr>
        <p:spPr>
          <a:xfrm>
            <a:off x="268288" y="731520"/>
            <a:ext cx="7673709" cy="5774211"/>
          </a:xfrm>
        </p:spPr>
        <p:txBody>
          <a:bodyPr vert="horz" lIns="91440" tIns="45720" rIns="91440" bIns="45720" rtlCol="0">
            <a:noAutofit/>
          </a:bodyPr>
          <a:lstStyle/>
          <a:p>
            <a:pPr marL="0" indent="0">
              <a:lnSpc>
                <a:spcPct val="90000"/>
              </a:lnSpc>
            </a:pPr>
            <a:r>
              <a:rPr lang="en-US" altLang="en-US" sz="1600" dirty="0">
                <a:solidFill>
                  <a:schemeClr val="tx1"/>
                </a:solidFill>
                <a:latin typeface="Arial" panose="020B0604020202020204" pitchFamily="34" charset="0"/>
                <a:cs typeface="Arial" panose="020B0604020202020204" pitchFamily="34" charset="0"/>
              </a:rPr>
              <a:t>These items are used for the prevention and treatment of pressure sores and ulcers that can be caused by extended periods of immobility. The mattress is filled with air by a pump which adjusts pressure according to the patient’s needs.</a:t>
            </a:r>
          </a:p>
          <a:p>
            <a:pPr marL="0" indent="0">
              <a:lnSpc>
                <a:spcPct val="90000"/>
              </a:lnSpc>
            </a:pPr>
            <a:r>
              <a:rPr lang="en-US" altLang="en-US" sz="1600" dirty="0">
                <a:solidFill>
                  <a:schemeClr val="tx1"/>
                </a:solidFill>
                <a:latin typeface="Arial" panose="020B0604020202020204" pitchFamily="34" charset="0"/>
                <a:cs typeface="Arial" panose="020B0604020202020204" pitchFamily="34" charset="0"/>
              </a:rPr>
              <a:t>When punctured by any heat source (e.g. a cigarette or match) the escaping air can cause a fire to spread rapidly. The emergency back-up battery may also continue to pump air, which can cause the fire to burn longer and with greater intensity.</a:t>
            </a:r>
          </a:p>
          <a:p>
            <a:pPr marL="0" indent="0">
              <a:lnSpc>
                <a:spcPct val="90000"/>
              </a:lnSpc>
            </a:pPr>
            <a:r>
              <a:rPr lang="en-US" altLang="en-US" sz="1600" b="1" dirty="0">
                <a:solidFill>
                  <a:schemeClr val="tx1"/>
                </a:solidFill>
                <a:latin typeface="Arial" panose="020B0604020202020204" pitchFamily="34" charset="0"/>
                <a:cs typeface="Arial" panose="020B0604020202020204" pitchFamily="34" charset="0"/>
              </a:rPr>
              <a:t>Fire safety advice</a:t>
            </a:r>
          </a:p>
          <a:p>
            <a:pPr marL="0" indent="0">
              <a:lnSpc>
                <a:spcPct val="90000"/>
              </a:lnSpc>
            </a:pPr>
            <a:r>
              <a:rPr lang="en-US" altLang="en-US" sz="1600" dirty="0">
                <a:solidFill>
                  <a:schemeClr val="tx1"/>
                </a:solidFill>
                <a:latin typeface="Arial" panose="020B0604020202020204" pitchFamily="34" charset="0"/>
                <a:cs typeface="Arial" panose="020B0604020202020204" pitchFamily="34" charset="0"/>
              </a:rPr>
              <a:t>Never smoke near an airflow mattress or let the person you care for smoke in bed.</a:t>
            </a:r>
          </a:p>
          <a:p>
            <a:pPr marL="0" indent="0">
              <a:lnSpc>
                <a:spcPct val="90000"/>
              </a:lnSpc>
            </a:pPr>
            <a:r>
              <a:rPr lang="en-US" altLang="en-US" sz="1600" dirty="0">
                <a:solidFill>
                  <a:schemeClr val="tx1"/>
                </a:solidFill>
                <a:latin typeface="Arial" panose="020B0604020202020204" pitchFamily="34" charset="0"/>
                <a:cs typeface="Arial" panose="020B0604020202020204" pitchFamily="34" charset="0"/>
              </a:rPr>
              <a:t>Keep ignition sources (such as matches, cigarettes, candles, incense sticks or oil burners) away from airflow mattresses.</a:t>
            </a:r>
          </a:p>
          <a:p>
            <a:pPr marL="0" indent="0">
              <a:lnSpc>
                <a:spcPct val="90000"/>
              </a:lnSpc>
            </a:pPr>
            <a:r>
              <a:rPr lang="en-US" altLang="en-US" sz="1600" dirty="0">
                <a:solidFill>
                  <a:schemeClr val="tx1"/>
                </a:solidFill>
                <a:latin typeface="Arial" panose="020B0604020202020204" pitchFamily="34" charset="0"/>
                <a:cs typeface="Arial" panose="020B0604020202020204" pitchFamily="34" charset="0"/>
              </a:rPr>
              <a:t>Never use an electric blanket on an airflow mattress.</a:t>
            </a:r>
          </a:p>
          <a:p>
            <a:pPr marL="0" indent="0">
              <a:lnSpc>
                <a:spcPct val="90000"/>
              </a:lnSpc>
            </a:pPr>
            <a:r>
              <a:rPr lang="en-US" altLang="en-US" sz="1600" dirty="0">
                <a:solidFill>
                  <a:schemeClr val="tx1"/>
                </a:solidFill>
                <a:latin typeface="Arial" panose="020B0604020202020204" pitchFamily="34" charset="0"/>
                <a:cs typeface="Arial" panose="020B0604020202020204" pitchFamily="34" charset="0"/>
              </a:rPr>
              <a:t>Ensure that electrical equipment is well maintained and kept a safe distance from airflow mattresses.</a:t>
            </a:r>
          </a:p>
          <a:p>
            <a:pPr marL="0" indent="0">
              <a:lnSpc>
                <a:spcPct val="90000"/>
              </a:lnSpc>
            </a:pPr>
            <a:r>
              <a:rPr lang="en-US" altLang="en-US" sz="1600" dirty="0">
                <a:solidFill>
                  <a:schemeClr val="tx1"/>
                </a:solidFill>
                <a:latin typeface="Arial" panose="020B0604020202020204" pitchFamily="34" charset="0"/>
                <a:cs typeface="Arial" panose="020B0604020202020204" pitchFamily="34" charset="0"/>
              </a:rPr>
              <a:t>Keep fires and heaters away from airflow mattresses.</a:t>
            </a:r>
          </a:p>
          <a:p>
            <a:pPr marL="0" indent="0">
              <a:lnSpc>
                <a:spcPct val="90000"/>
              </a:lnSpc>
            </a:pPr>
            <a:r>
              <a:rPr lang="en-US" altLang="en-US" sz="1600" dirty="0">
                <a:solidFill>
                  <a:schemeClr val="tx1"/>
                </a:solidFill>
                <a:latin typeface="Arial" panose="020B0604020202020204" pitchFamily="34" charset="0"/>
                <a:cs typeface="Arial" panose="020B0604020202020204" pitchFamily="34" charset="0"/>
              </a:rPr>
              <a:t>Never charge electrical items or place anything hot (such as hair straighteners </a:t>
            </a:r>
          </a:p>
          <a:p>
            <a:pPr marL="0" indent="0">
              <a:lnSpc>
                <a:spcPct val="90000"/>
              </a:lnSpc>
            </a:pPr>
            <a:r>
              <a:rPr lang="en-US" altLang="en-US" sz="1600" dirty="0">
                <a:solidFill>
                  <a:schemeClr val="tx1"/>
                </a:solidFill>
                <a:latin typeface="Arial" panose="020B0604020202020204" pitchFamily="34" charset="0"/>
                <a:cs typeface="Arial" panose="020B0604020202020204" pitchFamily="34" charset="0"/>
              </a:rPr>
              <a:t>or hairdryers) on an airflow mattress. </a:t>
            </a:r>
          </a:p>
        </p:txBody>
      </p:sp>
      <p:sp>
        <p:nvSpPr>
          <p:cNvPr id="33"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70833" y="0"/>
            <a:ext cx="1435167"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2" name="52D1BAB5-EAFB-431D-AF91-2DCDE09328F5">
            <a:extLst>
              <a:ext uri="{FF2B5EF4-FFF2-40B4-BE49-F238E27FC236}">
                <a16:creationId xmlns:a16="http://schemas.microsoft.com/office/drawing/2014/main" id="{0A5E0898-E9F8-ABFC-F3C3-13ABBD85E7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95489" y="5554008"/>
            <a:ext cx="1713865" cy="478017"/>
          </a:xfrm>
          <a:prstGeom prst="rect">
            <a:avLst/>
          </a:prstGeom>
          <a:noFill/>
          <a:ln>
            <a:noFill/>
          </a:ln>
        </p:spPr>
      </p:pic>
    </p:spTree>
    <p:extLst>
      <p:ext uri="{BB962C8B-B14F-4D97-AF65-F5344CB8AC3E}">
        <p14:creationId xmlns:p14="http://schemas.microsoft.com/office/powerpoint/2010/main" val="4179033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4E210E-0EB9-468C-3A1C-2DC1C3A2DC40}"/>
              </a:ext>
            </a:extLst>
          </p:cNvPr>
          <p:cNvSpPr txBox="1"/>
          <p:nvPr/>
        </p:nvSpPr>
        <p:spPr>
          <a:xfrm>
            <a:off x="304800" y="152400"/>
            <a:ext cx="7136906" cy="6186309"/>
          </a:xfrm>
          <a:prstGeom prst="rect">
            <a:avLst/>
          </a:prstGeom>
          <a:noFill/>
        </p:spPr>
        <p:txBody>
          <a:bodyPr wrap="square">
            <a:spAutoFit/>
          </a:bodyPr>
          <a:lstStyle/>
          <a:p>
            <a:r>
              <a:rPr lang="en-GB" altLang="en-US" sz="2200" b="1" dirty="0">
                <a:solidFill>
                  <a:srgbClr val="002060"/>
                </a:solidFill>
                <a:cs typeface="Arial" panose="020B0604020202020204" pitchFamily="34" charset="0"/>
              </a:rPr>
              <a:t>Incontinence products</a:t>
            </a:r>
          </a:p>
          <a:p>
            <a:endParaRPr lang="en-GB" altLang="en-US" sz="2200" b="1" dirty="0">
              <a:solidFill>
                <a:srgbClr val="002060"/>
              </a:solidFill>
              <a:cs typeface="Arial" panose="020B0604020202020204" pitchFamily="34" charset="0"/>
            </a:endParaRPr>
          </a:p>
          <a:p>
            <a:r>
              <a:rPr lang="en-GB" altLang="en-US" sz="2200" b="1" dirty="0">
                <a:solidFill>
                  <a:srgbClr val="002060"/>
                </a:solidFill>
                <a:cs typeface="Arial" panose="020B0604020202020204" pitchFamily="34" charset="0"/>
              </a:rPr>
              <a:t>Understanding the risks</a:t>
            </a:r>
          </a:p>
          <a:p>
            <a:r>
              <a:rPr lang="en-GB" altLang="en-US" sz="2200" dirty="0">
                <a:solidFill>
                  <a:srgbClr val="002060"/>
                </a:solidFill>
                <a:cs typeface="Arial" panose="020B0604020202020204" pitchFamily="34" charset="0"/>
              </a:rPr>
              <a:t>These are often supplied in large quantities to people who have continence problems. They contain plastics and other chemicals, in addition to paper or textile padding which provide additional fuel to a developing fire.</a:t>
            </a:r>
          </a:p>
          <a:p>
            <a:endParaRPr lang="en-GB" altLang="en-US" sz="2200" dirty="0">
              <a:solidFill>
                <a:srgbClr val="002060"/>
              </a:solidFill>
              <a:cs typeface="Arial" panose="020B0604020202020204" pitchFamily="34" charset="0"/>
            </a:endParaRPr>
          </a:p>
          <a:p>
            <a:r>
              <a:rPr lang="en-GB" altLang="en-US" sz="2200" b="1" dirty="0">
                <a:solidFill>
                  <a:srgbClr val="002060"/>
                </a:solidFill>
                <a:cs typeface="Arial" panose="020B0604020202020204" pitchFamily="34" charset="0"/>
              </a:rPr>
              <a:t>Fire safety advice</a:t>
            </a:r>
          </a:p>
          <a:p>
            <a:pPr>
              <a:buFontTx/>
              <a:buChar char="•"/>
            </a:pPr>
            <a:r>
              <a:rPr lang="en-GB" altLang="en-US" sz="2200" dirty="0">
                <a:solidFill>
                  <a:srgbClr val="002060"/>
                </a:solidFill>
                <a:cs typeface="Arial" panose="020B0604020202020204" pitchFamily="34" charset="0"/>
              </a:rPr>
              <a:t>Never smoke or allow others to smoke close to stored incontinence products</a:t>
            </a:r>
          </a:p>
          <a:p>
            <a:pPr>
              <a:buFontTx/>
              <a:buChar char="•"/>
            </a:pPr>
            <a:r>
              <a:rPr lang="en-GB" altLang="en-US" sz="2200" dirty="0">
                <a:solidFill>
                  <a:srgbClr val="002060"/>
                </a:solidFill>
                <a:cs typeface="Arial" panose="020B0604020202020204" pitchFamily="34" charset="0"/>
              </a:rPr>
              <a:t>Always store incontinence products safely away from anything that has a flame or is likely to get hot, for example heaters, candles, fires, chargers and other electrical appliances</a:t>
            </a:r>
          </a:p>
          <a:p>
            <a:pPr>
              <a:buFontTx/>
              <a:buChar char="•"/>
            </a:pPr>
            <a:r>
              <a:rPr lang="en-GB" altLang="en-US" sz="2200" dirty="0">
                <a:solidFill>
                  <a:srgbClr val="002060"/>
                </a:solidFill>
                <a:cs typeface="Arial" panose="020B0604020202020204" pitchFamily="34" charset="0"/>
              </a:rPr>
              <a:t>Try not to store the supplies all in one place – ideally not next to the person’s bed or chair</a:t>
            </a:r>
          </a:p>
        </p:txBody>
      </p:sp>
      <p:pic>
        <p:nvPicPr>
          <p:cNvPr id="2" name="52D1BAB5-EAFB-431D-AF91-2DCDE09328F5">
            <a:extLst>
              <a:ext uri="{FF2B5EF4-FFF2-40B4-BE49-F238E27FC236}">
                <a16:creationId xmlns:a16="http://schemas.microsoft.com/office/drawing/2014/main" id="{9C429274-4840-C7A4-7761-F0D23E16F0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7335" y="152400"/>
            <a:ext cx="1713865" cy="478017"/>
          </a:xfrm>
          <a:prstGeom prst="rect">
            <a:avLst/>
          </a:prstGeom>
          <a:noFill/>
          <a:ln>
            <a:noFill/>
          </a:ln>
        </p:spPr>
      </p:pic>
    </p:spTree>
    <p:extLst>
      <p:ext uri="{BB962C8B-B14F-4D97-AF65-F5344CB8AC3E}">
        <p14:creationId xmlns:p14="http://schemas.microsoft.com/office/powerpoint/2010/main" val="282549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31BEC-7F8D-2EF2-8633-55FEF5AEAD9E}"/>
              </a:ext>
            </a:extLst>
          </p:cNvPr>
          <p:cNvSpPr>
            <a:spLocks noGrp="1"/>
          </p:cNvSpPr>
          <p:nvPr>
            <p:ph type="title"/>
          </p:nvPr>
        </p:nvSpPr>
        <p:spPr/>
        <p:txBody>
          <a:bodyPr>
            <a:normAutofit fontScale="90000"/>
          </a:bodyPr>
          <a:lstStyle/>
          <a:p>
            <a:pPr eaLnBrk="0" fontAlgn="base" hangingPunct="0"/>
            <a:r>
              <a:rPr lang="en-GB" sz="3100" kern="1200" dirty="0">
                <a:solidFill>
                  <a:srgbClr val="0070C0"/>
                </a:solidFill>
                <a:effectLst>
                  <a:outerShdw blurRad="38100" dist="25400" dir="5400000" algn="ctr">
                    <a:srgbClr val="6E747A">
                      <a:alpha val="43000"/>
                    </a:srgbClr>
                  </a:outerShdw>
                </a:effectLst>
                <a:latin typeface="Arial" panose="020B0604020202020204" pitchFamily="34" charset="0"/>
                <a:ea typeface="Times New Roman" panose="02020603050405020304" pitchFamily="18" charset="0"/>
                <a:cs typeface="Times New Roman" panose="02020603050405020304" pitchFamily="18" charset="0"/>
              </a:rPr>
              <a:t>Emollient Skin Creams</a:t>
            </a:r>
            <a:br>
              <a:rPr lang="en-GB" sz="3100" dirty="0">
                <a:solidFill>
                  <a:srgbClr val="0070C0"/>
                </a:solidFill>
                <a:effectLst/>
                <a:latin typeface="Times New Roman" panose="02020603050405020304" pitchFamily="18" charset="0"/>
                <a:ea typeface="Times New Roman" panose="02020603050405020304" pitchFamily="18" charset="0"/>
              </a:rPr>
            </a:br>
            <a:r>
              <a:rPr lang="en-GB" sz="3100" kern="1200" dirty="0">
                <a:solidFill>
                  <a:srgbClr val="0070C0"/>
                </a:solidFill>
                <a:effectLst>
                  <a:outerShdw blurRad="38100" dist="25400" dir="5400000" algn="ctr">
                    <a:srgbClr val="6E747A">
                      <a:alpha val="43000"/>
                    </a:srgbClr>
                  </a:outerShdw>
                </a:effectLst>
                <a:latin typeface="Arial" panose="020B0604020202020204" pitchFamily="34" charset="0"/>
                <a:ea typeface="Times New Roman" panose="02020603050405020304" pitchFamily="18" charset="0"/>
                <a:cs typeface="Times New Roman" panose="02020603050405020304" pitchFamily="18" charset="0"/>
              </a:rPr>
              <a:t>Understanding the risk</a:t>
            </a:r>
            <a:br>
              <a:rPr lang="en-GB" sz="1800" dirty="0">
                <a:effectLst/>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ED5A442E-5DE4-74B0-7690-ACC712FADDBB}"/>
              </a:ext>
            </a:extLst>
          </p:cNvPr>
          <p:cNvSpPr>
            <a:spLocks noGrp="1"/>
          </p:cNvSpPr>
          <p:nvPr>
            <p:ph idx="1"/>
          </p:nvPr>
        </p:nvSpPr>
        <p:spPr/>
        <p:txBody>
          <a:bodyPr>
            <a:normAutofit/>
          </a:bodyPr>
          <a:lstStyle/>
          <a:p>
            <a:pPr marL="0" indent="0" eaLnBrk="0" fontAlgn="base" hangingPunct="0">
              <a:buNone/>
            </a:pPr>
            <a:r>
              <a:rPr lang="en-GB" sz="1800" kern="1200" dirty="0">
                <a:solidFill>
                  <a:schemeClr val="tx2">
                    <a:lumMod val="50000"/>
                  </a:schemeClr>
                </a:solidFill>
                <a:effectLst>
                  <a:outerShdw blurRad="38100" dist="25400" dir="5400000" algn="ctr">
                    <a:srgbClr val="6E747A">
                      <a:alpha val="43000"/>
                    </a:srgbClr>
                  </a:outerShdw>
                </a:effectLst>
                <a:latin typeface="Arial" panose="020B0604020202020204" pitchFamily="34" charset="0"/>
                <a:ea typeface="Times New Roman" panose="02020603050405020304" pitchFamily="18" charset="0"/>
                <a:cs typeface="Arial" panose="020B0604020202020204" pitchFamily="34" charset="0"/>
              </a:rPr>
              <a:t>Used for Eczema, Bed Sores, Psoriasis, Ulcers </a:t>
            </a:r>
            <a:endParaRPr lang="en-GB" sz="18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indent="0" eaLnBrk="0" fontAlgn="base" hangingPunct="0">
              <a:buNone/>
            </a:pPr>
            <a:endParaRPr lang="en-GB" dirty="0">
              <a:solidFill>
                <a:schemeClr val="tx2">
                  <a:lumMod val="50000"/>
                </a:schemeClr>
              </a:solidFill>
              <a:effectLst>
                <a:outerShdw blurRad="38100" dist="25400" dir="5400000" algn="ctr">
                  <a:srgbClr val="6E747A">
                    <a:alpha val="43000"/>
                  </a:srgbClr>
                </a:outerShdw>
              </a:effectLst>
              <a:latin typeface="Arial" panose="020B0604020202020204" pitchFamily="34" charset="0"/>
              <a:ea typeface="Times New Roman" panose="02020603050405020304" pitchFamily="18" charset="0"/>
              <a:cs typeface="Arial" panose="020B0604020202020204" pitchFamily="34" charset="0"/>
            </a:endParaRPr>
          </a:p>
          <a:p>
            <a:pPr marL="0" indent="0" eaLnBrk="0" fontAlgn="base" hangingPunct="0">
              <a:buNone/>
            </a:pPr>
            <a:r>
              <a:rPr lang="en-GB" sz="1800" b="1"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Fire Safety Advice</a:t>
            </a:r>
          </a:p>
          <a:p>
            <a:pPr marL="0" indent="0" eaLnBrk="0" fontAlgn="base" hangingPunct="0">
              <a:buNone/>
            </a:pPr>
            <a:r>
              <a:rPr lang="en-GB" sz="1800" kern="12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Loose clothing can easily catch fire – take care not to lean over a hot hob and roll up your sleeves, if possible, when cooking.</a:t>
            </a:r>
            <a:r>
              <a:rPr lang="en-GB" sz="1800" kern="1200" dirty="0">
                <a:solidFill>
                  <a:schemeClr val="tx2">
                    <a:lumMod val="50000"/>
                  </a:schemeClr>
                </a:solidFill>
                <a:effectLst>
                  <a:outerShdw blurRad="38100" dist="25400" dir="5400000" algn="ctr">
                    <a:srgbClr val="6E747A">
                      <a:alpha val="43000"/>
                    </a:srgbClr>
                  </a:outerShdw>
                </a:effectLst>
                <a:latin typeface="Arial" panose="020B0604020202020204" pitchFamily="34" charset="0"/>
                <a:ea typeface="Times New Roman" panose="02020603050405020304" pitchFamily="18" charset="0"/>
                <a:cs typeface="Arial" panose="020B0604020202020204" pitchFamily="34" charset="0"/>
              </a:rPr>
              <a:t> </a:t>
            </a:r>
          </a:p>
          <a:p>
            <a:pPr marL="0" indent="0" eaLnBrk="0" fontAlgn="base" hangingPunct="0">
              <a:buNone/>
            </a:pPr>
            <a:r>
              <a:rPr lang="en-GB" sz="1400" dirty="0">
                <a:solidFill>
                  <a:schemeClr val="tx2">
                    <a:lumMod val="50000"/>
                  </a:schemeClr>
                </a:solidFill>
                <a:effectLst>
                  <a:outerShdw blurRad="38100" dist="25400" dir="5400000" algn="ctr">
                    <a:srgbClr val="6E747A">
                      <a:alpha val="43000"/>
                    </a:srgbClr>
                  </a:outerShdw>
                </a:effectLst>
                <a:latin typeface="Arial" panose="020B0604020202020204" pitchFamily="34" charset="0"/>
                <a:ea typeface="Times New Roman" panose="02020603050405020304" pitchFamily="18" charset="0"/>
                <a:cs typeface="Arial" panose="020B0604020202020204" pitchFamily="34" charset="0"/>
              </a:rPr>
              <a:t>Don’t Smoke</a:t>
            </a:r>
            <a:endParaRPr lang="en-GB" sz="1400" dirty="0">
              <a:solidFill>
                <a:schemeClr val="tx2">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0" indent="0" eaLnBrk="0" fontAlgn="base" hangingPunct="0">
              <a:buNone/>
            </a:pPr>
            <a:r>
              <a:rPr lang="en-GB" sz="1800" kern="12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Keep candles away from your/their clothing, including when lighting them.</a:t>
            </a:r>
            <a:endParaRPr lang="en-GB" sz="18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indent="0" eaLnBrk="0" fontAlgn="base" hangingPunct="0">
              <a:buNone/>
            </a:pPr>
            <a:r>
              <a:rPr lang="en-GB" sz="1800" kern="12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Sit at least one metre away from a heater – sitting too close could easily set light to your clothes or chair. Always follow the manufacturer’s instructions.</a:t>
            </a:r>
            <a:endParaRPr lang="en-GB" sz="18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sp>
        <p:nvSpPr>
          <p:cNvPr id="4" name="Footer Placeholder 3">
            <a:extLst>
              <a:ext uri="{FF2B5EF4-FFF2-40B4-BE49-F238E27FC236}">
                <a16:creationId xmlns:a16="http://schemas.microsoft.com/office/drawing/2014/main" id="{1747B4EC-E3E1-8A1F-370E-7A72CA181EAB}"/>
              </a:ext>
            </a:extLst>
          </p:cNvPr>
          <p:cNvSpPr>
            <a:spLocks noGrp="1"/>
          </p:cNvSpPr>
          <p:nvPr>
            <p:ph type="ftr" sz="quarter" idx="11"/>
          </p:nvPr>
        </p:nvSpPr>
        <p:spPr/>
        <p:txBody>
          <a:bodyPr/>
          <a:lstStyle/>
          <a:p>
            <a:endParaRPr lang="en-US" dirty="0"/>
          </a:p>
        </p:txBody>
      </p:sp>
      <p:pic>
        <p:nvPicPr>
          <p:cNvPr id="5" name="52D1BAB5-EAFB-431D-AF91-2DCDE09328F5">
            <a:extLst>
              <a:ext uri="{FF2B5EF4-FFF2-40B4-BE49-F238E27FC236}">
                <a16:creationId xmlns:a16="http://schemas.microsoft.com/office/drawing/2014/main" id="{95FFA469-B112-317E-8CC1-3BB39D9EBA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7335" y="152400"/>
            <a:ext cx="1713865" cy="478017"/>
          </a:xfrm>
          <a:prstGeom prst="rect">
            <a:avLst/>
          </a:prstGeom>
          <a:noFill/>
          <a:ln>
            <a:noFill/>
          </a:ln>
        </p:spPr>
      </p:pic>
    </p:spTree>
    <p:extLst>
      <p:ext uri="{BB962C8B-B14F-4D97-AF65-F5344CB8AC3E}">
        <p14:creationId xmlns:p14="http://schemas.microsoft.com/office/powerpoint/2010/main" val="3360539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09372A-4A94-0857-0F1C-5E479D37EC61}"/>
              </a:ext>
            </a:extLst>
          </p:cNvPr>
          <p:cNvSpPr txBox="1"/>
          <p:nvPr/>
        </p:nvSpPr>
        <p:spPr>
          <a:xfrm>
            <a:off x="294005" y="3995738"/>
            <a:ext cx="6530658" cy="923330"/>
          </a:xfrm>
          <a:prstGeom prst="rect">
            <a:avLst/>
          </a:prstGeom>
          <a:noFill/>
        </p:spPr>
        <p:txBody>
          <a:bodyPr wrap="square">
            <a:spAutoFit/>
          </a:bodyPr>
          <a:lstStyle/>
          <a:p>
            <a:pPr>
              <a:defRPr/>
            </a:pPr>
            <a:r>
              <a:rPr lang="en-GB" altLang="en-US" dirty="0">
                <a:solidFill>
                  <a:schemeClr val="tx2">
                    <a:lumMod val="50000"/>
                  </a:schemeClr>
                </a:solidFill>
                <a:cs typeface="Arial" panose="020B0604020202020204" pitchFamily="34" charset="0"/>
              </a:rPr>
              <a:t>Recognise the risk. The case studies in this presentation are just a few of the many cases where fire deaths occur because people have not recognised fire risk. </a:t>
            </a:r>
          </a:p>
        </p:txBody>
      </p:sp>
      <p:sp>
        <p:nvSpPr>
          <p:cNvPr id="5" name="TextBox 4">
            <a:extLst>
              <a:ext uri="{FF2B5EF4-FFF2-40B4-BE49-F238E27FC236}">
                <a16:creationId xmlns:a16="http://schemas.microsoft.com/office/drawing/2014/main" id="{D08DC1F8-88D3-0BDB-4F94-46BD8CAB43FD}"/>
              </a:ext>
            </a:extLst>
          </p:cNvPr>
          <p:cNvSpPr txBox="1"/>
          <p:nvPr/>
        </p:nvSpPr>
        <p:spPr>
          <a:xfrm>
            <a:off x="284481" y="2079625"/>
            <a:ext cx="6530658" cy="923330"/>
          </a:xfrm>
          <a:prstGeom prst="rect">
            <a:avLst/>
          </a:prstGeom>
          <a:noFill/>
        </p:spPr>
        <p:txBody>
          <a:bodyPr wrap="square">
            <a:spAutoFit/>
          </a:bodyPr>
          <a:lstStyle/>
          <a:p>
            <a:pPr>
              <a:defRPr/>
            </a:pPr>
            <a:r>
              <a:rPr lang="en-GB" altLang="en-US" dirty="0">
                <a:solidFill>
                  <a:schemeClr val="tx2">
                    <a:lumMod val="50000"/>
                  </a:schemeClr>
                </a:solidFill>
                <a:cs typeface="Arial" panose="020B0604020202020204" pitchFamily="34" charset="0"/>
              </a:rPr>
              <a:t>Keep your eyes open – burns marks on clothes or furniture are often ignored – they are near misses! The next time they could lead to a fire and death.</a:t>
            </a:r>
          </a:p>
        </p:txBody>
      </p:sp>
      <p:sp>
        <p:nvSpPr>
          <p:cNvPr id="7" name="TextBox 6">
            <a:extLst>
              <a:ext uri="{FF2B5EF4-FFF2-40B4-BE49-F238E27FC236}">
                <a16:creationId xmlns:a16="http://schemas.microsoft.com/office/drawing/2014/main" id="{8640EDA8-AA0C-2FD4-6326-12F7193811BA}"/>
              </a:ext>
            </a:extLst>
          </p:cNvPr>
          <p:cNvSpPr txBox="1"/>
          <p:nvPr/>
        </p:nvSpPr>
        <p:spPr>
          <a:xfrm>
            <a:off x="284481" y="3105150"/>
            <a:ext cx="6530658" cy="647700"/>
          </a:xfrm>
          <a:prstGeom prst="rect">
            <a:avLst/>
          </a:prstGeom>
          <a:noFill/>
        </p:spPr>
        <p:txBody>
          <a:bodyPr wrap="square">
            <a:spAutoFit/>
          </a:bodyPr>
          <a:lstStyle/>
          <a:p>
            <a:pPr>
              <a:defRPr/>
            </a:pPr>
            <a:r>
              <a:rPr lang="en-GB" altLang="en-US" dirty="0">
                <a:solidFill>
                  <a:schemeClr val="tx2">
                    <a:lumMod val="50000"/>
                  </a:schemeClr>
                </a:solidFill>
                <a:cs typeface="Arial" panose="020B0604020202020204" pitchFamily="34" charset="0"/>
              </a:rPr>
              <a:t>Be responsible.  You are their carer/visitor and may be the only person who sees the fire risk.</a:t>
            </a:r>
          </a:p>
        </p:txBody>
      </p:sp>
      <p:sp>
        <p:nvSpPr>
          <p:cNvPr id="9" name="TextBox 8">
            <a:extLst>
              <a:ext uri="{FF2B5EF4-FFF2-40B4-BE49-F238E27FC236}">
                <a16:creationId xmlns:a16="http://schemas.microsoft.com/office/drawing/2014/main" id="{13BBD7FD-6BC1-B33A-4271-A2C4303BD776}"/>
              </a:ext>
            </a:extLst>
          </p:cNvPr>
          <p:cNvSpPr txBox="1"/>
          <p:nvPr/>
        </p:nvSpPr>
        <p:spPr>
          <a:xfrm>
            <a:off x="300356" y="5264150"/>
            <a:ext cx="6530658" cy="646331"/>
          </a:xfrm>
          <a:prstGeom prst="rect">
            <a:avLst/>
          </a:prstGeom>
          <a:noFill/>
        </p:spPr>
        <p:txBody>
          <a:bodyPr wrap="square">
            <a:spAutoFit/>
          </a:bodyPr>
          <a:lstStyle/>
          <a:p>
            <a:pPr>
              <a:defRPr/>
            </a:pPr>
            <a:r>
              <a:rPr lang="en-GB" altLang="en-US" dirty="0">
                <a:solidFill>
                  <a:schemeClr val="tx2">
                    <a:lumMod val="50000"/>
                  </a:schemeClr>
                </a:solidFill>
                <a:cs typeface="Arial" panose="020B0604020202020204" pitchFamily="34" charset="0"/>
              </a:rPr>
              <a:t>Act.  Your actions could save a life.  If you’re not sure what to do tell your line manager so they can act or give advice.</a:t>
            </a:r>
          </a:p>
        </p:txBody>
      </p:sp>
      <p:sp>
        <p:nvSpPr>
          <p:cNvPr id="13" name="Rectangle 12">
            <a:extLst>
              <a:ext uri="{FF2B5EF4-FFF2-40B4-BE49-F238E27FC236}">
                <a16:creationId xmlns:a16="http://schemas.microsoft.com/office/drawing/2014/main" id="{5486BE12-B053-30EF-1688-8F24BB05F139}"/>
              </a:ext>
            </a:extLst>
          </p:cNvPr>
          <p:cNvSpPr/>
          <p:nvPr/>
        </p:nvSpPr>
        <p:spPr>
          <a:xfrm>
            <a:off x="1018689" y="144461"/>
            <a:ext cx="6623929" cy="1754326"/>
          </a:xfrm>
          <a:prstGeom prst="rect">
            <a:avLst/>
          </a:prstGeom>
          <a:noFill/>
        </p:spPr>
        <p:txBody>
          <a:bodyPr wrap="none">
            <a:spAutoFit/>
          </a:bodyPr>
          <a:lstStyle/>
          <a:p>
            <a:pPr algn="ctr">
              <a:defRPr/>
            </a:pPr>
            <a:r>
              <a:rPr lang="en-GB" sz="54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Lato" panose="020F0502020204030203" pitchFamily="34" charset="0"/>
              </a:rPr>
              <a:t>How to give the best</a:t>
            </a:r>
          </a:p>
          <a:p>
            <a:pPr algn="ctr">
              <a:defRPr/>
            </a:pPr>
            <a:r>
              <a:rPr lang="en-GB" sz="54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Lato" panose="020F0502020204030203" pitchFamily="34" charset="0"/>
              </a:rPr>
              <a:t> possible care?</a:t>
            </a:r>
            <a:endParaRPr lang="en-GB" sz="54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pic>
        <p:nvPicPr>
          <p:cNvPr id="2" name="52D1BAB5-EAFB-431D-AF91-2DCDE09328F5">
            <a:extLst>
              <a:ext uri="{FF2B5EF4-FFF2-40B4-BE49-F238E27FC236}">
                <a16:creationId xmlns:a16="http://schemas.microsoft.com/office/drawing/2014/main" id="{CFF15132-798D-75A9-5A58-4E5787E442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7335" y="152400"/>
            <a:ext cx="1713865" cy="47801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id="{DDED66F7-BBC0-6A41-0122-EC783334EF13}"/>
              </a:ext>
            </a:extLst>
          </p:cNvPr>
          <p:cNvSpPr>
            <a:spLocks noGrp="1" noChangeArrowheads="1"/>
          </p:cNvSpPr>
          <p:nvPr>
            <p:ph idx="1"/>
          </p:nvPr>
        </p:nvSpPr>
        <p:spPr>
          <a:xfrm>
            <a:off x="560388" y="1412875"/>
            <a:ext cx="6877050" cy="1152525"/>
          </a:xfrm>
        </p:spPr>
        <p:txBody>
          <a:bodyPr>
            <a:normAutofit lnSpcReduction="10000"/>
          </a:bodyPr>
          <a:lstStyle/>
          <a:p>
            <a:pPr marL="0" indent="0">
              <a:buNone/>
            </a:pPr>
            <a:r>
              <a:rPr lang="en-GB" altLang="en-US" dirty="0">
                <a:solidFill>
                  <a:srgbClr val="636B6E"/>
                </a:solidFill>
                <a:latin typeface="Lato" panose="020F0502020204030203" pitchFamily="34" charset="0"/>
              </a:rPr>
              <a:t>Hoarding is where someone acquires an excessive number of items and stores them in a sometimes-chaotic manner. The items can be of little or no monetary value and usually result in unmanageable amounts of clutter.</a:t>
            </a:r>
            <a:endParaRPr lang="en-GB" altLang="en-US" dirty="0"/>
          </a:p>
        </p:txBody>
      </p:sp>
      <p:sp>
        <p:nvSpPr>
          <p:cNvPr id="36867" name="TextBox 11">
            <a:extLst>
              <a:ext uri="{FF2B5EF4-FFF2-40B4-BE49-F238E27FC236}">
                <a16:creationId xmlns:a16="http://schemas.microsoft.com/office/drawing/2014/main" id="{5227BDA4-D6DA-6997-E118-D3C0F45F23BC}"/>
              </a:ext>
            </a:extLst>
          </p:cNvPr>
          <p:cNvSpPr txBox="1">
            <a:spLocks noChangeArrowheads="1"/>
          </p:cNvSpPr>
          <p:nvPr/>
        </p:nvSpPr>
        <p:spPr bwMode="auto">
          <a:xfrm>
            <a:off x="1811045" y="2606675"/>
            <a:ext cx="4942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b="1">
                <a:solidFill>
                  <a:srgbClr val="636B6E"/>
                </a:solidFill>
                <a:latin typeface="inherit"/>
              </a:rPr>
              <a:t>How can you reduce fire risks for hoarders?</a:t>
            </a:r>
          </a:p>
        </p:txBody>
      </p:sp>
      <p:sp>
        <p:nvSpPr>
          <p:cNvPr id="36868" name="TextBox 16">
            <a:extLst>
              <a:ext uri="{FF2B5EF4-FFF2-40B4-BE49-F238E27FC236}">
                <a16:creationId xmlns:a16="http://schemas.microsoft.com/office/drawing/2014/main" id="{86B3E929-B91A-7B13-40E5-26E9213D414A}"/>
              </a:ext>
            </a:extLst>
          </p:cNvPr>
          <p:cNvSpPr txBox="1">
            <a:spLocks noChangeArrowheads="1"/>
          </p:cNvSpPr>
          <p:nvPr/>
        </p:nvSpPr>
        <p:spPr bwMode="auto">
          <a:xfrm>
            <a:off x="560388" y="3474243"/>
            <a:ext cx="34385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dirty="0">
                <a:solidFill>
                  <a:srgbClr val="636B6E"/>
                </a:solidFill>
                <a:latin typeface="inherit"/>
              </a:rPr>
              <a:t>Stop using portable heaters,       candles and gas hobs to heat home</a:t>
            </a:r>
          </a:p>
        </p:txBody>
      </p:sp>
      <p:sp>
        <p:nvSpPr>
          <p:cNvPr id="36869" name="TextBox 17">
            <a:extLst>
              <a:ext uri="{FF2B5EF4-FFF2-40B4-BE49-F238E27FC236}">
                <a16:creationId xmlns:a16="http://schemas.microsoft.com/office/drawing/2014/main" id="{5DD48E32-3745-F0A6-6FF6-7BAEAD6B86CE}"/>
              </a:ext>
            </a:extLst>
          </p:cNvPr>
          <p:cNvSpPr txBox="1">
            <a:spLocks noChangeArrowheads="1"/>
          </p:cNvSpPr>
          <p:nvPr/>
        </p:nvSpPr>
        <p:spPr bwMode="auto">
          <a:xfrm>
            <a:off x="560388" y="3063081"/>
            <a:ext cx="716002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dirty="0">
                <a:solidFill>
                  <a:srgbClr val="636B6E"/>
                </a:solidFill>
                <a:latin typeface="inherit"/>
              </a:rPr>
              <a:t>Use LED Flameless Candles</a:t>
            </a:r>
          </a:p>
        </p:txBody>
      </p:sp>
      <p:sp>
        <p:nvSpPr>
          <p:cNvPr id="36870" name="TextBox 18">
            <a:extLst>
              <a:ext uri="{FF2B5EF4-FFF2-40B4-BE49-F238E27FC236}">
                <a16:creationId xmlns:a16="http://schemas.microsoft.com/office/drawing/2014/main" id="{F6B0A3AA-F285-3EAC-C7AC-2953A46C47C4}"/>
              </a:ext>
            </a:extLst>
          </p:cNvPr>
          <p:cNvSpPr txBox="1">
            <a:spLocks noChangeArrowheads="1"/>
          </p:cNvSpPr>
          <p:nvPr/>
        </p:nvSpPr>
        <p:spPr bwMode="auto">
          <a:xfrm>
            <a:off x="4540251" y="3063081"/>
            <a:ext cx="48053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dirty="0">
                <a:solidFill>
                  <a:srgbClr val="636B6E"/>
                </a:solidFill>
                <a:latin typeface="inherit"/>
              </a:rPr>
              <a:t>Check central heating or show them </a:t>
            </a:r>
          </a:p>
          <a:p>
            <a:pPr>
              <a:spcBef>
                <a:spcPct val="0"/>
              </a:spcBef>
              <a:buClrTx/>
              <a:buSzTx/>
              <a:buFontTx/>
              <a:buNone/>
            </a:pPr>
            <a:r>
              <a:rPr lang="en-GB" altLang="en-US" dirty="0">
                <a:solidFill>
                  <a:srgbClr val="636B6E"/>
                </a:solidFill>
                <a:latin typeface="inherit"/>
              </a:rPr>
              <a:t>how to use portable heaters properly</a:t>
            </a:r>
          </a:p>
        </p:txBody>
      </p:sp>
      <p:sp>
        <p:nvSpPr>
          <p:cNvPr id="36871" name="TextBox 20">
            <a:extLst>
              <a:ext uri="{FF2B5EF4-FFF2-40B4-BE49-F238E27FC236}">
                <a16:creationId xmlns:a16="http://schemas.microsoft.com/office/drawing/2014/main" id="{3D56CC1A-CAF5-13E6-FABE-B482D430E44C}"/>
              </a:ext>
            </a:extLst>
          </p:cNvPr>
          <p:cNvSpPr txBox="1">
            <a:spLocks noChangeArrowheads="1"/>
          </p:cNvSpPr>
          <p:nvPr/>
        </p:nvSpPr>
        <p:spPr bwMode="auto">
          <a:xfrm>
            <a:off x="560389" y="4405313"/>
            <a:ext cx="5899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None/>
            </a:pPr>
            <a:r>
              <a:rPr lang="en-GB" altLang="en-US" dirty="0">
                <a:solidFill>
                  <a:srgbClr val="636B6E"/>
                </a:solidFill>
                <a:latin typeface="inherit"/>
              </a:rPr>
              <a:t>Change smoking habits, use ashtrays </a:t>
            </a:r>
          </a:p>
          <a:p>
            <a:pPr>
              <a:spcBef>
                <a:spcPct val="0"/>
              </a:spcBef>
              <a:buClrTx/>
              <a:buSzTx/>
              <a:buFontTx/>
              <a:buNone/>
            </a:pPr>
            <a:r>
              <a:rPr lang="en-GB" altLang="en-US" dirty="0">
                <a:solidFill>
                  <a:srgbClr val="636B6E"/>
                </a:solidFill>
                <a:latin typeface="inherit"/>
              </a:rPr>
              <a:t>Smoke outside, never smoke in bed. </a:t>
            </a:r>
          </a:p>
        </p:txBody>
      </p:sp>
      <p:sp>
        <p:nvSpPr>
          <p:cNvPr id="36872" name="TextBox 22">
            <a:extLst>
              <a:ext uri="{FF2B5EF4-FFF2-40B4-BE49-F238E27FC236}">
                <a16:creationId xmlns:a16="http://schemas.microsoft.com/office/drawing/2014/main" id="{D5995FA4-9B1D-CBDD-9A83-E2665C361287}"/>
              </a:ext>
            </a:extLst>
          </p:cNvPr>
          <p:cNvSpPr txBox="1">
            <a:spLocks noChangeArrowheads="1"/>
          </p:cNvSpPr>
          <p:nvPr/>
        </p:nvSpPr>
        <p:spPr bwMode="auto">
          <a:xfrm>
            <a:off x="560388" y="5238750"/>
            <a:ext cx="2520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dirty="0">
                <a:solidFill>
                  <a:srgbClr val="636B6E"/>
                </a:solidFill>
                <a:latin typeface="inherit"/>
              </a:rPr>
              <a:t>Develop an escape plan</a:t>
            </a:r>
          </a:p>
        </p:txBody>
      </p:sp>
      <p:sp>
        <p:nvSpPr>
          <p:cNvPr id="36873" name="TextBox 23">
            <a:extLst>
              <a:ext uri="{FF2B5EF4-FFF2-40B4-BE49-F238E27FC236}">
                <a16:creationId xmlns:a16="http://schemas.microsoft.com/office/drawing/2014/main" id="{1B3D2CC3-C23E-D4C4-C3DD-08CAD33904FB}"/>
              </a:ext>
            </a:extLst>
          </p:cNvPr>
          <p:cNvSpPr txBox="1">
            <a:spLocks noChangeArrowheads="1"/>
          </p:cNvSpPr>
          <p:nvPr/>
        </p:nvSpPr>
        <p:spPr bwMode="auto">
          <a:xfrm>
            <a:off x="4540251" y="3762374"/>
            <a:ext cx="38136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dirty="0">
                <a:solidFill>
                  <a:srgbClr val="636B6E"/>
                </a:solidFill>
                <a:latin typeface="inherit"/>
              </a:rPr>
              <a:t>Contact local authority to </a:t>
            </a:r>
          </a:p>
          <a:p>
            <a:pPr>
              <a:spcBef>
                <a:spcPct val="0"/>
              </a:spcBef>
              <a:buClrTx/>
              <a:buSzTx/>
              <a:buFontTx/>
              <a:buNone/>
            </a:pPr>
            <a:r>
              <a:rPr lang="en-GB" altLang="en-US" dirty="0">
                <a:solidFill>
                  <a:srgbClr val="636B6E"/>
                </a:solidFill>
                <a:latin typeface="inherit"/>
              </a:rPr>
              <a:t>help clear some clutter</a:t>
            </a:r>
          </a:p>
        </p:txBody>
      </p:sp>
      <p:sp>
        <p:nvSpPr>
          <p:cNvPr id="36874" name="TextBox 25">
            <a:extLst>
              <a:ext uri="{FF2B5EF4-FFF2-40B4-BE49-F238E27FC236}">
                <a16:creationId xmlns:a16="http://schemas.microsoft.com/office/drawing/2014/main" id="{CA9CEB46-3C26-C00A-81F6-A08C32A8419C}"/>
              </a:ext>
            </a:extLst>
          </p:cNvPr>
          <p:cNvSpPr txBox="1">
            <a:spLocks noChangeArrowheads="1"/>
          </p:cNvSpPr>
          <p:nvPr/>
        </p:nvSpPr>
        <p:spPr bwMode="auto">
          <a:xfrm>
            <a:off x="560388" y="5799138"/>
            <a:ext cx="6022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Arial" panose="020B0604020202020204" pitchFamily="34" charset="0"/>
              <a:buChar char="•"/>
            </a:pPr>
            <a:r>
              <a:rPr lang="en-GB" altLang="en-US" dirty="0">
                <a:solidFill>
                  <a:srgbClr val="636B6E"/>
                </a:solidFill>
                <a:latin typeface="inherit"/>
              </a:rPr>
              <a:t>Book a </a:t>
            </a:r>
            <a:r>
              <a:rPr lang="en-GB" altLang="en-US" dirty="0">
                <a:solidFill>
                  <a:srgbClr val="D52B1E"/>
                </a:solidFill>
                <a:latin typeface="inherit"/>
                <a:hlinkClick r:id="rId3" tooltip="Home fire safety visits"/>
              </a:rPr>
              <a:t>home fire safety visit</a:t>
            </a:r>
            <a:r>
              <a:rPr lang="en-GB" altLang="en-US" dirty="0">
                <a:solidFill>
                  <a:srgbClr val="636B6E"/>
                </a:solidFill>
                <a:latin typeface="inherit"/>
              </a:rPr>
              <a:t> – a free service we offer to share advice and help. </a:t>
            </a:r>
          </a:p>
        </p:txBody>
      </p:sp>
      <p:sp>
        <p:nvSpPr>
          <p:cNvPr id="27" name="Rectangle 26">
            <a:extLst>
              <a:ext uri="{FF2B5EF4-FFF2-40B4-BE49-F238E27FC236}">
                <a16:creationId xmlns:a16="http://schemas.microsoft.com/office/drawing/2014/main" id="{796E73F5-964B-586F-2944-683FE7A44F25}"/>
              </a:ext>
            </a:extLst>
          </p:cNvPr>
          <p:cNvSpPr/>
          <p:nvPr/>
        </p:nvSpPr>
        <p:spPr>
          <a:xfrm>
            <a:off x="2832091" y="367590"/>
            <a:ext cx="3416320" cy="923330"/>
          </a:xfrm>
          <a:prstGeom prst="rect">
            <a:avLst/>
          </a:prstGeom>
          <a:noFill/>
        </p:spPr>
        <p:txBody>
          <a:bodyPr wrap="none">
            <a:spAutoFit/>
          </a:bodyPr>
          <a:lstStyle/>
          <a:p>
            <a:pPr algn="ctr">
              <a:defRPr/>
            </a:pPr>
            <a:r>
              <a:rPr lang="en-GB" alt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Hoarding </a:t>
            </a:r>
            <a:endParaRPr lang="en-GB"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 name="52D1BAB5-EAFB-431D-AF91-2DCDE09328F5">
            <a:extLst>
              <a:ext uri="{FF2B5EF4-FFF2-40B4-BE49-F238E27FC236}">
                <a16:creationId xmlns:a16="http://schemas.microsoft.com/office/drawing/2014/main" id="{CCA63BAB-3562-E38D-EB18-BE7A2303CA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7335" y="152400"/>
            <a:ext cx="1713865" cy="47801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68734B5-E58A-619D-6471-52574A83F53E}"/>
              </a:ext>
            </a:extLst>
          </p:cNvPr>
          <p:cNvSpPr/>
          <p:nvPr/>
        </p:nvSpPr>
        <p:spPr>
          <a:xfrm>
            <a:off x="530140" y="1382486"/>
            <a:ext cx="2882410" cy="4093028"/>
          </a:xfrm>
          <a:prstGeom prst="rect">
            <a:avLst/>
          </a:prstGeom>
        </p:spPr>
        <p:txBody>
          <a:bodyPr vert="horz" lIns="91440" tIns="45720" rIns="91440" bIns="45720" rtlCol="0" anchor="ctr">
            <a:normAutofit/>
          </a:bodyPr>
          <a:lstStyle/>
          <a:p>
            <a:pPr defTabSz="457200" eaLnBrk="1" hangingPunct="1">
              <a:spcAft>
                <a:spcPts val="600"/>
              </a:spcAft>
              <a:defRPr/>
            </a:pPr>
            <a:r>
              <a:rPr lang="en-US" altLang="en-US" sz="4000" b="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mj-lt"/>
                <a:ea typeface="+mj-ea"/>
                <a:cs typeface="+mj-cs"/>
              </a:rPr>
              <a:t>What could happen </a:t>
            </a:r>
          </a:p>
          <a:p>
            <a:pPr defTabSz="457200" eaLnBrk="1" hangingPunct="1">
              <a:spcAft>
                <a:spcPts val="600"/>
              </a:spcAft>
              <a:defRPr/>
            </a:pPr>
            <a:r>
              <a:rPr lang="en-US" altLang="en-US" sz="4000" b="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mj-lt"/>
                <a:ea typeface="+mj-ea"/>
                <a:cs typeface="+mj-cs"/>
              </a:rPr>
              <a:t>if I don’t report my concerns?</a:t>
            </a:r>
            <a:endParaRPr lang="en-US" sz="4000" b="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mj-lt"/>
              <a:ea typeface="+mj-ea"/>
              <a:cs typeface="+mj-cs"/>
            </a:endParaRPr>
          </a:p>
        </p:txBody>
      </p:sp>
      <p:grpSp>
        <p:nvGrpSpPr>
          <p:cNvPr id="71" name="Group 7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0028" y="-8467"/>
            <a:ext cx="3872971"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73"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4"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5" name="Isosceles Triangle 74">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6"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7"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8"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9" name="Isosceles Triangle 78">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80" name="Rectangle 79">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6896" y="0"/>
            <a:ext cx="50491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1" name="Content Placeholder 1">
            <a:extLst>
              <a:ext uri="{FF2B5EF4-FFF2-40B4-BE49-F238E27FC236}">
                <a16:creationId xmlns:a16="http://schemas.microsoft.com/office/drawing/2014/main" id="{5AF494AB-4F6B-4D2F-B656-35B1ED686510}"/>
              </a:ext>
            </a:extLst>
          </p:cNvPr>
          <p:cNvGraphicFramePr>
            <a:graphicFrameLocks noGrp="1"/>
          </p:cNvGraphicFramePr>
          <p:nvPr>
            <p:ph idx="1"/>
            <p:extLst>
              <p:ext uri="{D42A27DB-BD31-4B8C-83A1-F6EECF244321}">
                <p14:modId xmlns:p14="http://schemas.microsoft.com/office/powerpoint/2010/main" val="2106659392"/>
              </p:ext>
            </p:extLst>
          </p:nvPr>
        </p:nvGraphicFramePr>
        <p:xfrm>
          <a:off x="3994699" y="944563"/>
          <a:ext cx="5385903"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52D1BAB5-EAFB-431D-AF91-2DCDE09328F5">
            <a:extLst>
              <a:ext uri="{FF2B5EF4-FFF2-40B4-BE49-F238E27FC236}">
                <a16:creationId xmlns:a16="http://schemas.microsoft.com/office/drawing/2014/main" id="{6C425859-F792-A212-E1CF-DB2184B7664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87335" y="152400"/>
            <a:ext cx="1713865" cy="4780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9906001" cy="6866467"/>
            <a:chOff x="0" y="-8467"/>
            <a:chExt cx="12192000" cy="6866467"/>
          </a:xfrm>
        </p:grpSpPr>
        <p:cxnSp>
          <p:nvCxnSpPr>
            <p:cNvPr id="66" name="Straight Connector 65">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8"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9"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0" name="Isosceles Triangle 69">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1"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2"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3"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4" name="Isosceles Triangle 73">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5" name="Isosceles Triangle 74">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77" name="Rectangle 76">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9" name="Rectangle 78">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52941" y="0"/>
            <a:ext cx="9906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673920" y="3681413"/>
            <a:ext cx="3870391"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85"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2086" y="-8467"/>
            <a:ext cx="244347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4933" y="-8467"/>
            <a:ext cx="2103204"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9" name="Isosceles Triangle 88">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9657" y="3048000"/>
            <a:ext cx="264848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1"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6418" y="-8467"/>
            <a:ext cx="231914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3" name="Isosceles Triangle 92">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9115" y="3589867"/>
            <a:ext cx="1476442"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5" name="Freeform: Shape 94">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5575" y="-8467"/>
            <a:ext cx="4870425"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52D1BAB5-EAFB-431D-AF91-2DCDE09328F5">
            <a:extLst>
              <a:ext uri="{FF2B5EF4-FFF2-40B4-BE49-F238E27FC236}">
                <a16:creationId xmlns:a16="http://schemas.microsoft.com/office/drawing/2014/main" id="{82384F5D-15C4-B5C7-72F9-D66E7481A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15266" y="3113082"/>
            <a:ext cx="3133629" cy="720734"/>
          </a:xfrm>
          <a:prstGeom prst="rect">
            <a:avLst/>
          </a:prstGeom>
          <a:noFill/>
        </p:spPr>
      </p:pic>
      <p:sp>
        <p:nvSpPr>
          <p:cNvPr id="4" name="Rectangle 3">
            <a:extLst>
              <a:ext uri="{FF2B5EF4-FFF2-40B4-BE49-F238E27FC236}">
                <a16:creationId xmlns:a16="http://schemas.microsoft.com/office/drawing/2014/main" id="{74D3D4E3-CF06-6B38-3EAF-85CC4B5E9A84}"/>
              </a:ext>
            </a:extLst>
          </p:cNvPr>
          <p:cNvSpPr/>
          <p:nvPr/>
        </p:nvSpPr>
        <p:spPr>
          <a:xfrm>
            <a:off x="5311549" y="508000"/>
            <a:ext cx="4190405" cy="5647267"/>
          </a:xfrm>
          <a:prstGeom prst="rect">
            <a:avLst/>
          </a:prstGeom>
        </p:spPr>
        <p:txBody>
          <a:bodyPr vert="horz" lIns="91440" tIns="45720" rIns="91440" bIns="45720" rtlCol="0" anchor="t">
            <a:noAutofit/>
          </a:bodyPr>
          <a:lstStyle/>
          <a:p>
            <a:pPr defTabSz="457200" eaLnBrk="1" hangingPunct="1">
              <a:lnSpc>
                <a:spcPct val="90000"/>
              </a:lnSpc>
              <a:spcBef>
                <a:spcPts val="1000"/>
              </a:spcBef>
              <a:spcAft>
                <a:spcPts val="0"/>
              </a:spcAft>
              <a:buClr>
                <a:schemeClr val="accent1"/>
              </a:buClr>
              <a:buSzPct val="80000"/>
              <a:defRPr/>
            </a:pPr>
            <a:r>
              <a:rPr lang="en-US" altLang="en-US" sz="2800" b="1" dirty="0">
                <a:solidFill>
                  <a:srgbClr val="FFFFFF"/>
                </a:solidFill>
                <a:cs typeface="Arial" panose="020B0604020202020204" pitchFamily="34" charset="0"/>
              </a:rPr>
              <a:t>The majority of people who are fatally or seriously injured in fires have common vulnerabilities and risk factors.</a:t>
            </a:r>
          </a:p>
          <a:p>
            <a:pPr defTabSz="457200" eaLnBrk="1" hangingPunct="1">
              <a:lnSpc>
                <a:spcPct val="90000"/>
              </a:lnSpc>
              <a:spcBef>
                <a:spcPts val="1000"/>
              </a:spcBef>
              <a:spcAft>
                <a:spcPts val="0"/>
              </a:spcAft>
              <a:buClr>
                <a:schemeClr val="accent1"/>
              </a:buClr>
              <a:buSzPct val="80000"/>
              <a:buFont typeface="Wingdings 3" charset="2"/>
              <a:buChar char=""/>
              <a:defRPr/>
            </a:pPr>
            <a:endParaRPr lang="en-US" altLang="en-US" sz="2800" b="1" i="1" dirty="0">
              <a:solidFill>
                <a:srgbClr val="FFFFFF"/>
              </a:solidFill>
              <a:cs typeface="Arial" panose="020B0604020202020204" pitchFamily="34" charset="0"/>
            </a:endParaRPr>
          </a:p>
          <a:p>
            <a:pPr defTabSz="457200" eaLnBrk="1" hangingPunct="1">
              <a:lnSpc>
                <a:spcPct val="90000"/>
              </a:lnSpc>
              <a:spcBef>
                <a:spcPts val="1000"/>
              </a:spcBef>
              <a:spcAft>
                <a:spcPts val="0"/>
              </a:spcAft>
              <a:buClr>
                <a:schemeClr val="accent1"/>
              </a:buClr>
              <a:buSzPct val="80000"/>
              <a:buFont typeface="Wingdings 3" charset="2"/>
              <a:buChar char=""/>
              <a:defRPr/>
            </a:pPr>
            <a:r>
              <a:rPr lang="en-US" altLang="en-US" sz="2800" b="1" i="1" dirty="0">
                <a:solidFill>
                  <a:srgbClr val="FFFFFF"/>
                </a:solidFill>
                <a:cs typeface="Arial" panose="020B0604020202020204" pitchFamily="34" charset="0"/>
              </a:rPr>
              <a:t>They are often known to service providers and agencies. It’s the responsibility of us all to reduce these risk where we can and help prevent fires from happening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1">
            <a:extLst>
              <a:ext uri="{FF2B5EF4-FFF2-40B4-BE49-F238E27FC236}">
                <a16:creationId xmlns:a16="http://schemas.microsoft.com/office/drawing/2014/main" id="{8E6736F1-BE68-6DF2-393B-D6B2E2FA308D}"/>
              </a:ext>
            </a:extLst>
          </p:cNvPr>
          <p:cNvSpPr>
            <a:spLocks noGrp="1"/>
          </p:cNvSpPr>
          <p:nvPr>
            <p:ph sz="half" idx="1"/>
          </p:nvPr>
        </p:nvSpPr>
        <p:spPr>
          <a:xfrm>
            <a:off x="200025" y="1652588"/>
            <a:ext cx="3719513" cy="4606925"/>
          </a:xfrm>
        </p:spPr>
        <p:txBody>
          <a:bodyPr rtlCol="0"/>
          <a:lstStyle/>
          <a:p>
            <a:pPr marL="457200" indent="-457200" eaLnBrk="1" fontAlgn="auto" hangingPunct="1">
              <a:spcAft>
                <a:spcPts val="0"/>
              </a:spcAft>
              <a:buFontTx/>
              <a:buChar char="•"/>
              <a:defRPr/>
            </a:pPr>
            <a:r>
              <a:rPr lang="en-GB" altLang="en-US" sz="2000">
                <a:solidFill>
                  <a:schemeClr val="tx2"/>
                </a:solidFill>
              </a:rPr>
              <a:t>Unsafe smoking</a:t>
            </a:r>
          </a:p>
          <a:p>
            <a:pPr marL="457200" indent="-457200" eaLnBrk="1" fontAlgn="auto" hangingPunct="1">
              <a:spcAft>
                <a:spcPts val="0"/>
              </a:spcAft>
              <a:buFontTx/>
              <a:buChar char="•"/>
              <a:defRPr/>
            </a:pPr>
            <a:endParaRPr lang="en-GB" altLang="en-US" sz="800">
              <a:solidFill>
                <a:schemeClr val="tx2"/>
              </a:solidFill>
            </a:endParaRPr>
          </a:p>
          <a:p>
            <a:pPr marL="457200" indent="-457200" eaLnBrk="1" fontAlgn="auto" hangingPunct="1">
              <a:spcAft>
                <a:spcPts val="0"/>
              </a:spcAft>
              <a:buFontTx/>
              <a:buChar char="•"/>
              <a:defRPr/>
            </a:pPr>
            <a:r>
              <a:rPr lang="en-GB" altLang="en-US" sz="2000">
                <a:solidFill>
                  <a:schemeClr val="tx2"/>
                </a:solidFill>
              </a:rPr>
              <a:t>Unsafe cooking</a:t>
            </a:r>
          </a:p>
          <a:p>
            <a:pPr marL="457200" indent="-457200" eaLnBrk="1" fontAlgn="auto" hangingPunct="1">
              <a:spcAft>
                <a:spcPts val="0"/>
              </a:spcAft>
              <a:buFontTx/>
              <a:buChar char="•"/>
              <a:defRPr/>
            </a:pPr>
            <a:endParaRPr lang="en-GB" altLang="en-US" sz="800">
              <a:solidFill>
                <a:schemeClr val="tx2"/>
              </a:solidFill>
            </a:endParaRPr>
          </a:p>
          <a:p>
            <a:pPr marL="457200" indent="-457200" eaLnBrk="1" fontAlgn="auto" hangingPunct="1">
              <a:spcAft>
                <a:spcPts val="0"/>
              </a:spcAft>
              <a:buFontTx/>
              <a:buChar char="•"/>
              <a:defRPr/>
            </a:pPr>
            <a:r>
              <a:rPr lang="en-GB" altLang="en-US" sz="2000">
                <a:solidFill>
                  <a:schemeClr val="tx2"/>
                </a:solidFill>
              </a:rPr>
              <a:t>Unsafe heating</a:t>
            </a:r>
          </a:p>
          <a:p>
            <a:pPr marL="0" indent="0" eaLnBrk="1" fontAlgn="auto" hangingPunct="1">
              <a:spcAft>
                <a:spcPts val="0"/>
              </a:spcAft>
              <a:buFont typeface="Wingdings 3" charset="2"/>
              <a:buChar char=""/>
              <a:defRPr/>
            </a:pPr>
            <a:endParaRPr lang="en-GB" altLang="en-US" sz="800">
              <a:solidFill>
                <a:schemeClr val="tx2"/>
              </a:solidFill>
            </a:endParaRPr>
          </a:p>
          <a:p>
            <a:pPr marL="457200" indent="-457200" eaLnBrk="1" fontAlgn="auto" hangingPunct="1">
              <a:spcAft>
                <a:spcPts val="0"/>
              </a:spcAft>
              <a:buFontTx/>
              <a:buChar char="•"/>
              <a:defRPr/>
            </a:pPr>
            <a:r>
              <a:rPr lang="en-GB" altLang="en-US" sz="2000">
                <a:solidFill>
                  <a:schemeClr val="tx2"/>
                </a:solidFill>
              </a:rPr>
              <a:t>Overloaded sockets</a:t>
            </a:r>
          </a:p>
          <a:p>
            <a:pPr marL="457200" indent="-457200" eaLnBrk="1" fontAlgn="auto" hangingPunct="1">
              <a:spcAft>
                <a:spcPts val="0"/>
              </a:spcAft>
              <a:buFontTx/>
              <a:buChar char="•"/>
              <a:defRPr/>
            </a:pPr>
            <a:endParaRPr lang="en-GB" altLang="en-US" sz="800">
              <a:solidFill>
                <a:schemeClr val="tx2"/>
              </a:solidFill>
            </a:endParaRPr>
          </a:p>
          <a:p>
            <a:pPr marL="457200" indent="-457200" eaLnBrk="1" fontAlgn="auto" hangingPunct="1">
              <a:spcAft>
                <a:spcPts val="0"/>
              </a:spcAft>
              <a:buFontTx/>
              <a:buChar char="•"/>
              <a:defRPr/>
            </a:pPr>
            <a:r>
              <a:rPr lang="en-GB" altLang="en-US" sz="2000">
                <a:solidFill>
                  <a:schemeClr val="tx2"/>
                </a:solidFill>
              </a:rPr>
              <a:t>Misuse of candles</a:t>
            </a:r>
          </a:p>
          <a:p>
            <a:pPr marL="457200" indent="-457200" eaLnBrk="1" fontAlgn="auto" hangingPunct="1">
              <a:spcAft>
                <a:spcPts val="0"/>
              </a:spcAft>
              <a:buFontTx/>
              <a:buChar char="•"/>
              <a:defRPr/>
            </a:pPr>
            <a:endParaRPr lang="en-GB" altLang="en-US" sz="800">
              <a:solidFill>
                <a:schemeClr val="tx2"/>
              </a:solidFill>
            </a:endParaRPr>
          </a:p>
          <a:p>
            <a:pPr marL="457200" indent="-457200" eaLnBrk="1" fontAlgn="auto" hangingPunct="1">
              <a:spcAft>
                <a:spcPts val="0"/>
              </a:spcAft>
              <a:buFontTx/>
              <a:buChar char="•"/>
              <a:defRPr/>
            </a:pPr>
            <a:r>
              <a:rPr lang="en-GB" altLang="en-US" sz="2000">
                <a:solidFill>
                  <a:schemeClr val="tx2"/>
                </a:solidFill>
              </a:rPr>
              <a:t>Hoarding</a:t>
            </a:r>
          </a:p>
          <a:p>
            <a:pPr marL="457200" indent="-457200" eaLnBrk="1" fontAlgn="auto" hangingPunct="1">
              <a:spcAft>
                <a:spcPts val="0"/>
              </a:spcAft>
              <a:buFontTx/>
              <a:buChar char="•"/>
              <a:defRPr/>
            </a:pPr>
            <a:endParaRPr lang="en-GB" altLang="en-US">
              <a:solidFill>
                <a:schemeClr val="tx1">
                  <a:lumMod val="75000"/>
                  <a:lumOff val="25000"/>
                </a:schemeClr>
              </a:solidFill>
            </a:endParaRPr>
          </a:p>
          <a:p>
            <a:pPr marL="457200" indent="-457200" eaLnBrk="1" fontAlgn="auto" hangingPunct="1">
              <a:spcAft>
                <a:spcPts val="0"/>
              </a:spcAft>
              <a:buFontTx/>
              <a:buChar char="•"/>
              <a:defRPr/>
            </a:pPr>
            <a:endParaRPr lang="en-GB" altLang="en-US" sz="2000">
              <a:solidFill>
                <a:schemeClr val="tx2"/>
              </a:solidFill>
            </a:endParaRPr>
          </a:p>
          <a:p>
            <a:pPr marL="457200" indent="-457200" eaLnBrk="1" fontAlgn="auto" hangingPunct="1">
              <a:spcAft>
                <a:spcPts val="0"/>
              </a:spcAft>
              <a:buFontTx/>
              <a:buChar char="•"/>
              <a:defRPr/>
            </a:pPr>
            <a:endParaRPr lang="en-GB" altLang="en-US">
              <a:solidFill>
                <a:schemeClr val="tx1">
                  <a:lumMod val="75000"/>
                  <a:lumOff val="25000"/>
                </a:schemeClr>
              </a:solidFill>
            </a:endParaRPr>
          </a:p>
        </p:txBody>
      </p:sp>
      <p:pic>
        <p:nvPicPr>
          <p:cNvPr id="40963" name="Picture 5">
            <a:extLst>
              <a:ext uri="{FF2B5EF4-FFF2-40B4-BE49-F238E27FC236}">
                <a16:creationId xmlns:a16="http://schemas.microsoft.com/office/drawing/2014/main" id="{DE4F9B57-BD43-BF48-2B9D-8CE95FBE4F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1738" y="1044575"/>
            <a:ext cx="30257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4" name="Picture 6">
            <a:extLst>
              <a:ext uri="{FF2B5EF4-FFF2-40B4-BE49-F238E27FC236}">
                <a16:creationId xmlns:a16="http://schemas.microsoft.com/office/drawing/2014/main" id="{A3FEDC39-803F-463D-C30C-A9F46A1310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225" y="3284538"/>
            <a:ext cx="2422525" cy="270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7">
            <a:extLst>
              <a:ext uri="{FF2B5EF4-FFF2-40B4-BE49-F238E27FC236}">
                <a16:creationId xmlns:a16="http://schemas.microsoft.com/office/drawing/2014/main" id="{D90EE9C6-BDC6-0DE0-552F-8EDE4827F0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1488" y="3795713"/>
            <a:ext cx="3313112"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6" name="Picture 9">
            <a:extLst>
              <a:ext uri="{FF2B5EF4-FFF2-40B4-BE49-F238E27FC236}">
                <a16:creationId xmlns:a16="http://schemas.microsoft.com/office/drawing/2014/main" id="{211677B4-FB8A-83B0-7F41-2433FC50A0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1488" y="1301750"/>
            <a:ext cx="267493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0AD05CA5-D4EA-4242-8648-4A2DF32FA130}"/>
              </a:ext>
            </a:extLst>
          </p:cNvPr>
          <p:cNvSpPr/>
          <p:nvPr/>
        </p:nvSpPr>
        <p:spPr>
          <a:xfrm>
            <a:off x="362291" y="35749"/>
            <a:ext cx="6763390" cy="923330"/>
          </a:xfrm>
          <a:prstGeom prst="rect">
            <a:avLst/>
          </a:prstGeom>
          <a:noFill/>
        </p:spPr>
        <p:txBody>
          <a:bodyPr wrap="none">
            <a:spAutoFit/>
          </a:bodyPr>
          <a:lstStyle/>
          <a:p>
            <a:pPr algn="ctr">
              <a:defRPr/>
            </a:pPr>
            <a:r>
              <a:rPr lang="en-GB" altLang="en-US" sz="5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Risk of having a fire</a:t>
            </a:r>
            <a:endParaRPr lang="en-GB" sz="5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52D1BAB5-EAFB-431D-AF91-2DCDE09328F5">
            <a:extLst>
              <a:ext uri="{FF2B5EF4-FFF2-40B4-BE49-F238E27FC236}">
                <a16:creationId xmlns:a16="http://schemas.microsoft.com/office/drawing/2014/main" id="{21CBC8E2-DBC5-2960-18FC-ED1C34530C1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87335" y="152400"/>
            <a:ext cx="1713865" cy="47801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3075" name="Group 43074">
            <a:extLst>
              <a:ext uri="{FF2B5EF4-FFF2-40B4-BE49-F238E27FC236}">
                <a16:creationId xmlns:a16="http://schemas.microsoft.com/office/drawing/2014/main" id="{5EA39187-0197-4C1D-BE4A-06B353C7B2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9906001" cy="6866467"/>
            <a:chOff x="0" y="-8467"/>
            <a:chExt cx="12192000" cy="6866467"/>
          </a:xfrm>
        </p:grpSpPr>
        <p:cxnSp>
          <p:nvCxnSpPr>
            <p:cNvPr id="43019" name="Straight Connector 43018">
              <a:extLst>
                <a:ext uri="{FF2B5EF4-FFF2-40B4-BE49-F238E27FC236}">
                  <a16:creationId xmlns:a16="http://schemas.microsoft.com/office/drawing/2014/main" id="{9E0FD730-D6BC-440A-89CF-7AA0C22C2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020" name="Straight Connector 43019">
              <a:extLst>
                <a:ext uri="{FF2B5EF4-FFF2-40B4-BE49-F238E27FC236}">
                  <a16:creationId xmlns:a16="http://schemas.microsoft.com/office/drawing/2014/main" id="{31382DE6-64CB-4577-89E8-47941290A9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3021" name="Rectangle 23">
              <a:extLst>
                <a:ext uri="{FF2B5EF4-FFF2-40B4-BE49-F238E27FC236}">
                  <a16:creationId xmlns:a16="http://schemas.microsoft.com/office/drawing/2014/main" id="{3ABD17EF-A676-4770-A8C8-E83BA0230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3022" name="Rectangle 25">
              <a:extLst>
                <a:ext uri="{FF2B5EF4-FFF2-40B4-BE49-F238E27FC236}">
                  <a16:creationId xmlns:a16="http://schemas.microsoft.com/office/drawing/2014/main" id="{380D4582-A9DE-4A6E-8537-EFC4F860C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3023" name="Isosceles Triangle 43022">
              <a:extLst>
                <a:ext uri="{FF2B5EF4-FFF2-40B4-BE49-F238E27FC236}">
                  <a16:creationId xmlns:a16="http://schemas.microsoft.com/office/drawing/2014/main" id="{D66B8CF3-0959-4E8D-8F3A-AF62F21D9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3024" name="Rectangle 27">
              <a:extLst>
                <a:ext uri="{FF2B5EF4-FFF2-40B4-BE49-F238E27FC236}">
                  <a16:creationId xmlns:a16="http://schemas.microsoft.com/office/drawing/2014/main" id="{97D4D559-2783-4E84-BB73-7F51D0235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3025" name="Rectangle 28">
              <a:extLst>
                <a:ext uri="{FF2B5EF4-FFF2-40B4-BE49-F238E27FC236}">
                  <a16:creationId xmlns:a16="http://schemas.microsoft.com/office/drawing/2014/main" id="{8834FE36-E841-40B5-9465-1CFC99ED5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3026" name="Rectangle 29">
              <a:extLst>
                <a:ext uri="{FF2B5EF4-FFF2-40B4-BE49-F238E27FC236}">
                  <a16:creationId xmlns:a16="http://schemas.microsoft.com/office/drawing/2014/main" id="{1A4197A1-AE79-4DC1-9E3A-845B40BA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3027" name="Isosceles Triangle 43026">
              <a:extLst>
                <a:ext uri="{FF2B5EF4-FFF2-40B4-BE49-F238E27FC236}">
                  <a16:creationId xmlns:a16="http://schemas.microsoft.com/office/drawing/2014/main" id="{326F6688-CBD0-42EE-9B90-25100FE89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3028" name="Isosceles Triangle 43027">
              <a:extLst>
                <a:ext uri="{FF2B5EF4-FFF2-40B4-BE49-F238E27FC236}">
                  <a16:creationId xmlns:a16="http://schemas.microsoft.com/office/drawing/2014/main" id="{EF23F9BB-FC2E-48BA-8E63-A4436C28D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43013" name="Text Placeholder 2">
            <a:extLst>
              <a:ext uri="{FF2B5EF4-FFF2-40B4-BE49-F238E27FC236}">
                <a16:creationId xmlns:a16="http://schemas.microsoft.com/office/drawing/2014/main" id="{695C2F09-3411-C4E9-E329-1BFED576D0A8}"/>
              </a:ext>
            </a:extLst>
          </p:cNvPr>
          <p:cNvSpPr txBox="1">
            <a:spLocks/>
          </p:cNvSpPr>
          <p:nvPr/>
        </p:nvSpPr>
        <p:spPr bwMode="auto">
          <a:xfrm>
            <a:off x="495300" y="4385066"/>
            <a:ext cx="8875456" cy="13176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fontScale="25000" lnSpcReduction="20000"/>
          </a:bodyPr>
          <a:lstStyle>
            <a:lvl1pPr>
              <a:defRPr>
                <a:solidFill>
                  <a:schemeClr val="tx1"/>
                </a:solidFill>
                <a:latin typeface="Arial" panose="020B0604020202020204" pitchFamily="34" charset="0"/>
              </a:defRPr>
            </a:lvl1pPr>
            <a:lvl2pPr marL="381000" indent="-381000">
              <a:defRPr>
                <a:solidFill>
                  <a:schemeClr val="tx1"/>
                </a:solidFill>
                <a:latin typeface="Arial" panose="020B0604020202020204" pitchFamily="34" charset="0"/>
              </a:defRPr>
            </a:lvl2pPr>
            <a:lvl3pPr marL="381000" indent="533400">
              <a:defRPr>
                <a:solidFill>
                  <a:schemeClr val="tx1"/>
                </a:solidFill>
                <a:latin typeface="Arial" panose="020B0604020202020204" pitchFamily="34" charset="0"/>
              </a:defRPr>
            </a:lvl3pPr>
            <a:lvl4pPr marL="762000" indent="-381000">
              <a:defRPr>
                <a:solidFill>
                  <a:schemeClr val="tx1"/>
                </a:solidFill>
                <a:latin typeface="Arial" panose="020B0604020202020204" pitchFamily="34" charset="0"/>
              </a:defRPr>
            </a:lvl4pPr>
            <a:lvl5pPr marL="762000" indent="1066800">
              <a:defRPr>
                <a:solidFill>
                  <a:schemeClr val="tx1"/>
                </a:solidFill>
                <a:latin typeface="Arial" panose="020B0604020202020204" pitchFamily="34" charset="0"/>
              </a:defRPr>
            </a:lvl5pPr>
            <a:lvl6pPr marL="1219200" indent="1066800" eaLnBrk="0" fontAlgn="base" hangingPunct="0">
              <a:spcBef>
                <a:spcPct val="0"/>
              </a:spcBef>
              <a:spcAft>
                <a:spcPct val="0"/>
              </a:spcAft>
              <a:defRPr>
                <a:solidFill>
                  <a:schemeClr val="tx1"/>
                </a:solidFill>
                <a:latin typeface="Arial" panose="020B0604020202020204" pitchFamily="34" charset="0"/>
              </a:defRPr>
            </a:lvl6pPr>
            <a:lvl7pPr marL="1676400" indent="1066800" eaLnBrk="0" fontAlgn="base" hangingPunct="0">
              <a:spcBef>
                <a:spcPct val="0"/>
              </a:spcBef>
              <a:spcAft>
                <a:spcPct val="0"/>
              </a:spcAft>
              <a:defRPr>
                <a:solidFill>
                  <a:schemeClr val="tx1"/>
                </a:solidFill>
                <a:latin typeface="Arial" panose="020B0604020202020204" pitchFamily="34" charset="0"/>
              </a:defRPr>
            </a:lvl7pPr>
            <a:lvl8pPr marL="2133600" indent="1066800" eaLnBrk="0" fontAlgn="base" hangingPunct="0">
              <a:spcBef>
                <a:spcPct val="0"/>
              </a:spcBef>
              <a:spcAft>
                <a:spcPct val="0"/>
              </a:spcAft>
              <a:defRPr>
                <a:solidFill>
                  <a:schemeClr val="tx1"/>
                </a:solidFill>
                <a:latin typeface="Arial" panose="020B0604020202020204" pitchFamily="34" charset="0"/>
              </a:defRPr>
            </a:lvl8pPr>
            <a:lvl9pPr marL="2590800" indent="10668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lnSpc>
                <a:spcPct val="90000"/>
              </a:lnSpc>
              <a:spcAft>
                <a:spcPts val="600"/>
              </a:spcAft>
            </a:pPr>
            <a:endParaRPr lang="en-US" altLang="en-US" sz="1400" dirty="0">
              <a:solidFill>
                <a:schemeClr val="accent1"/>
              </a:solidFill>
              <a:latin typeface="+mj-lt"/>
              <a:ea typeface="+mj-ea"/>
              <a:cs typeface="+mj-cs"/>
            </a:endParaRPr>
          </a:p>
          <a:p>
            <a:pPr defTabSz="457200" eaLnBrk="1" hangingPunct="1">
              <a:lnSpc>
                <a:spcPct val="90000"/>
              </a:lnSpc>
              <a:spcAft>
                <a:spcPts val="600"/>
              </a:spcAft>
            </a:pPr>
            <a:endParaRPr lang="en-US" altLang="en-US" sz="1400" dirty="0">
              <a:solidFill>
                <a:schemeClr val="accent1"/>
              </a:solidFill>
              <a:latin typeface="+mj-lt"/>
              <a:ea typeface="+mj-ea"/>
              <a:cs typeface="+mj-cs"/>
            </a:endParaRPr>
          </a:p>
          <a:p>
            <a:pPr defTabSz="457200" eaLnBrk="1" hangingPunct="1">
              <a:lnSpc>
                <a:spcPct val="90000"/>
              </a:lnSpc>
              <a:spcAft>
                <a:spcPts val="600"/>
              </a:spcAft>
            </a:pPr>
            <a:endParaRPr lang="en-US" altLang="en-US" sz="1400" dirty="0">
              <a:solidFill>
                <a:schemeClr val="accent1"/>
              </a:solidFill>
              <a:latin typeface="+mj-lt"/>
              <a:ea typeface="+mj-ea"/>
              <a:cs typeface="+mj-cs"/>
            </a:endParaRPr>
          </a:p>
          <a:p>
            <a:pPr defTabSz="457200" eaLnBrk="1" hangingPunct="1">
              <a:lnSpc>
                <a:spcPct val="90000"/>
              </a:lnSpc>
              <a:spcAft>
                <a:spcPts val="600"/>
              </a:spcAft>
            </a:pPr>
            <a:endParaRPr lang="en-US" altLang="en-US" sz="1400" dirty="0">
              <a:solidFill>
                <a:schemeClr val="accent1"/>
              </a:solidFill>
              <a:latin typeface="+mj-lt"/>
              <a:ea typeface="+mj-ea"/>
              <a:cs typeface="+mj-cs"/>
            </a:endParaRPr>
          </a:p>
          <a:p>
            <a:pPr defTabSz="457200" eaLnBrk="1" hangingPunct="1">
              <a:lnSpc>
                <a:spcPct val="90000"/>
              </a:lnSpc>
              <a:spcAft>
                <a:spcPts val="600"/>
              </a:spcAft>
            </a:pPr>
            <a:endParaRPr lang="en-US" altLang="en-US" sz="1400" dirty="0">
              <a:solidFill>
                <a:schemeClr val="accent1"/>
              </a:solidFill>
              <a:latin typeface="+mj-lt"/>
              <a:ea typeface="+mj-ea"/>
              <a:cs typeface="+mj-cs"/>
            </a:endParaRPr>
          </a:p>
          <a:p>
            <a:pPr defTabSz="457200" eaLnBrk="1" hangingPunct="1">
              <a:lnSpc>
                <a:spcPct val="90000"/>
              </a:lnSpc>
              <a:spcAft>
                <a:spcPts val="600"/>
              </a:spcAft>
            </a:pPr>
            <a:endParaRPr lang="en-US" altLang="en-US" sz="1400" dirty="0">
              <a:solidFill>
                <a:schemeClr val="accent1"/>
              </a:solidFill>
              <a:latin typeface="+mj-lt"/>
              <a:ea typeface="+mj-ea"/>
              <a:cs typeface="+mj-cs"/>
            </a:endParaRPr>
          </a:p>
          <a:p>
            <a:pPr defTabSz="457200" eaLnBrk="1" hangingPunct="1">
              <a:lnSpc>
                <a:spcPct val="90000"/>
              </a:lnSpc>
              <a:spcAft>
                <a:spcPts val="600"/>
              </a:spcAft>
            </a:pPr>
            <a:endParaRPr lang="en-US" altLang="en-US" sz="1400" dirty="0">
              <a:solidFill>
                <a:schemeClr val="accent1"/>
              </a:solidFill>
              <a:latin typeface="+mj-lt"/>
              <a:ea typeface="+mj-ea"/>
              <a:cs typeface="+mj-cs"/>
            </a:endParaRPr>
          </a:p>
          <a:p>
            <a:pPr defTabSz="457200" eaLnBrk="1" hangingPunct="1">
              <a:lnSpc>
                <a:spcPct val="90000"/>
              </a:lnSpc>
              <a:spcAft>
                <a:spcPts val="600"/>
              </a:spcAft>
            </a:pPr>
            <a:endParaRPr lang="en-US" altLang="en-US" sz="1400" dirty="0">
              <a:solidFill>
                <a:schemeClr val="accent1"/>
              </a:solidFill>
              <a:latin typeface="+mj-lt"/>
              <a:ea typeface="+mj-ea"/>
              <a:cs typeface="+mj-cs"/>
            </a:endParaRPr>
          </a:p>
          <a:p>
            <a:pPr defTabSz="457200" eaLnBrk="1" hangingPunct="1">
              <a:lnSpc>
                <a:spcPct val="90000"/>
              </a:lnSpc>
              <a:spcAft>
                <a:spcPts val="600"/>
              </a:spcAft>
            </a:pPr>
            <a:endParaRPr lang="en-US" altLang="en-US" sz="7200" dirty="0">
              <a:solidFill>
                <a:schemeClr val="accent1"/>
              </a:solidFill>
              <a:latin typeface="+mj-lt"/>
              <a:ea typeface="+mj-ea"/>
              <a:cs typeface="+mj-cs"/>
            </a:endParaRPr>
          </a:p>
          <a:p>
            <a:pPr defTabSz="457200" eaLnBrk="1" hangingPunct="1">
              <a:lnSpc>
                <a:spcPct val="90000"/>
              </a:lnSpc>
              <a:spcAft>
                <a:spcPts val="600"/>
              </a:spcAft>
            </a:pPr>
            <a:r>
              <a:rPr lang="en-US" altLang="en-US" sz="7200" dirty="0">
                <a:ea typeface="+mj-ea"/>
                <a:cs typeface="Arial" panose="020B0604020202020204" pitchFamily="34" charset="0"/>
              </a:rPr>
              <a:t>Burn marks on a cushion from careless disposal of smoking materials</a:t>
            </a:r>
          </a:p>
          <a:p>
            <a:pPr defTabSz="457200" eaLnBrk="1" hangingPunct="1">
              <a:lnSpc>
                <a:spcPct val="90000"/>
              </a:lnSpc>
              <a:spcAft>
                <a:spcPts val="600"/>
              </a:spcAft>
            </a:pPr>
            <a:endParaRPr lang="en-US" altLang="en-US" sz="1400" dirty="0">
              <a:solidFill>
                <a:schemeClr val="accent1"/>
              </a:solidFill>
              <a:latin typeface="+mj-lt"/>
              <a:ea typeface="+mj-ea"/>
              <a:cs typeface="+mj-cs"/>
            </a:endParaRPr>
          </a:p>
        </p:txBody>
      </p:sp>
      <p:sp>
        <p:nvSpPr>
          <p:cNvPr id="43010" name="Text Placeholder 2">
            <a:extLst>
              <a:ext uri="{FF2B5EF4-FFF2-40B4-BE49-F238E27FC236}">
                <a16:creationId xmlns:a16="http://schemas.microsoft.com/office/drawing/2014/main" id="{63E09C94-1E3E-485F-DD11-C7CF4E897F13}"/>
              </a:ext>
            </a:extLst>
          </p:cNvPr>
          <p:cNvSpPr>
            <a:spLocks noGrp="1" noChangeArrowheads="1"/>
          </p:cNvSpPr>
          <p:nvPr>
            <p:ph type="body" idx="1"/>
          </p:nvPr>
        </p:nvSpPr>
        <p:spPr>
          <a:xfrm>
            <a:off x="495300" y="5702709"/>
            <a:ext cx="8875455" cy="521109"/>
          </a:xfrm>
        </p:spPr>
        <p:txBody>
          <a:bodyPr vert="horz" lIns="91440" tIns="45720" rIns="91440" bIns="45720" rtlCol="0" anchor="t">
            <a:normAutofit/>
          </a:bodyPr>
          <a:lstStyle/>
          <a:p>
            <a:r>
              <a:rPr lang="en-US" altLang="en-US" sz="1700" dirty="0">
                <a:solidFill>
                  <a:schemeClr val="tx1">
                    <a:lumMod val="50000"/>
                    <a:lumOff val="50000"/>
                  </a:schemeClr>
                </a:solidFill>
                <a:latin typeface="Arial" panose="020B0604020202020204" pitchFamily="34" charset="0"/>
                <a:cs typeface="Arial" panose="020B0604020202020204" pitchFamily="34" charset="0"/>
              </a:rPr>
              <a:t>Burn marks to floorboards where cigarettes and matches have been carelessly discarded</a:t>
            </a:r>
          </a:p>
        </p:txBody>
      </p:sp>
      <p:sp>
        <p:nvSpPr>
          <p:cNvPr id="43076" name="Rectangle 43075">
            <a:extLst>
              <a:ext uri="{FF2B5EF4-FFF2-40B4-BE49-F238E27FC236}">
                <a16:creationId xmlns:a16="http://schemas.microsoft.com/office/drawing/2014/main" id="{4F71A406-3CB7-4E4D-B434-24E6AA4F3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41772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43011" name="Picture 2">
            <a:extLst>
              <a:ext uri="{FF2B5EF4-FFF2-40B4-BE49-F238E27FC236}">
                <a16:creationId xmlns:a16="http://schemas.microsoft.com/office/drawing/2014/main" id="{EB068329-2D9F-F8D9-CF0E-CCBF8496932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r="9894" b="1"/>
          <a:stretch/>
        </p:blipFill>
        <p:spPr>
          <a:xfrm>
            <a:off x="20" y="3"/>
            <a:ext cx="4915832" cy="4091667"/>
          </a:xfrm>
          <a:prstGeom prst="rect">
            <a:avLst/>
          </a:prstGeom>
          <a:noFill/>
        </p:spPr>
      </p:pic>
      <p:pic>
        <p:nvPicPr>
          <p:cNvPr id="43012" name="Picture 3">
            <a:extLst>
              <a:ext uri="{FF2B5EF4-FFF2-40B4-BE49-F238E27FC236}">
                <a16:creationId xmlns:a16="http://schemas.microsoft.com/office/drawing/2014/main" id="{654F7625-A7CC-7262-7B6E-82F89F0A41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118" r="2" b="2"/>
          <a:stretch/>
        </p:blipFill>
        <p:spPr bwMode="auto">
          <a:xfrm>
            <a:off x="4990146" y="-683"/>
            <a:ext cx="4915853" cy="409234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52D1BAB5-EAFB-431D-AF91-2DCDE09328F5">
            <a:extLst>
              <a:ext uri="{FF2B5EF4-FFF2-40B4-BE49-F238E27FC236}">
                <a16:creationId xmlns:a16="http://schemas.microsoft.com/office/drawing/2014/main" id="{72FD3C18-7725-4114-64BE-68318A8702B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87335" y="152400"/>
            <a:ext cx="1713865" cy="478017"/>
          </a:xfrm>
          <a:prstGeom prst="rect">
            <a:avLst/>
          </a:prstGeom>
          <a:noFill/>
          <a:ln>
            <a:noFill/>
          </a:ln>
        </p:spPr>
      </p:pic>
    </p:spTree>
  </p:cSld>
  <p:clrMapOvr>
    <a:overrideClrMapping bg1="dk1" tx1="lt1" bg2="dk2" tx2="lt2" accent1="accent1" accent2="accent2" accent3="accent3" accent4="accent4" accent5="accent5" accent6="accent6" hlink="hlink" folHlink="folHlink"/>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Placeholder 2">
            <a:extLst>
              <a:ext uri="{FF2B5EF4-FFF2-40B4-BE49-F238E27FC236}">
                <a16:creationId xmlns:a16="http://schemas.microsoft.com/office/drawing/2014/main" id="{281FCEE3-40DC-4393-D650-4286801F4F7D}"/>
              </a:ext>
            </a:extLst>
          </p:cNvPr>
          <p:cNvSpPr>
            <a:spLocks noGrp="1" noChangeArrowheads="1"/>
          </p:cNvSpPr>
          <p:nvPr>
            <p:ph type="body" idx="1"/>
          </p:nvPr>
        </p:nvSpPr>
        <p:spPr>
          <a:xfrm>
            <a:off x="488950" y="1125538"/>
            <a:ext cx="4176713" cy="1008062"/>
          </a:xfrm>
        </p:spPr>
        <p:txBody>
          <a:bodyPr anchor="t"/>
          <a:lstStyle/>
          <a:p>
            <a:pPr eaLnBrk="1" hangingPunct="1"/>
            <a:r>
              <a:rPr lang="en-GB" altLang="en-US" dirty="0">
                <a:solidFill>
                  <a:schemeClr val="accent5"/>
                </a:solidFill>
              </a:rPr>
              <a:t>An overloaded cable reel</a:t>
            </a:r>
          </a:p>
        </p:txBody>
      </p:sp>
      <p:pic>
        <p:nvPicPr>
          <p:cNvPr id="45059" name="Picture 6">
            <a:extLst>
              <a:ext uri="{FF2B5EF4-FFF2-40B4-BE49-F238E27FC236}">
                <a16:creationId xmlns:a16="http://schemas.microsoft.com/office/drawing/2014/main" id="{815BCB0B-1425-8981-751A-A2414910E61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4838" y="2601913"/>
            <a:ext cx="4010025" cy="2987675"/>
          </a:xfrm>
          <a:noFill/>
        </p:spPr>
      </p:pic>
      <p:sp>
        <p:nvSpPr>
          <p:cNvPr id="45060" name="Text Placeholder 2">
            <a:extLst>
              <a:ext uri="{FF2B5EF4-FFF2-40B4-BE49-F238E27FC236}">
                <a16:creationId xmlns:a16="http://schemas.microsoft.com/office/drawing/2014/main" id="{BD99A3C2-1CD0-E0AA-804C-7AD590EF3DF9}"/>
              </a:ext>
            </a:extLst>
          </p:cNvPr>
          <p:cNvSpPr>
            <a:spLocks noGrp="1" noChangeArrowheads="1"/>
          </p:cNvSpPr>
          <p:nvPr>
            <p:ph type="body" sz="quarter" idx="3"/>
          </p:nvPr>
        </p:nvSpPr>
        <p:spPr>
          <a:xfrm>
            <a:off x="5168900" y="1125538"/>
            <a:ext cx="2718435" cy="1008062"/>
          </a:xfrm>
        </p:spPr>
        <p:txBody>
          <a:bodyPr anchor="t"/>
          <a:lstStyle/>
          <a:p>
            <a:pPr eaLnBrk="1" hangingPunct="1"/>
            <a:r>
              <a:rPr lang="en-GB" altLang="en-US" dirty="0">
                <a:solidFill>
                  <a:schemeClr val="accent5"/>
                </a:solidFill>
              </a:rPr>
              <a:t>A heater too close to the bed</a:t>
            </a:r>
          </a:p>
        </p:txBody>
      </p:sp>
      <p:pic>
        <p:nvPicPr>
          <p:cNvPr id="45061" name="Picture 3">
            <a:extLst>
              <a:ext uri="{FF2B5EF4-FFF2-40B4-BE49-F238E27FC236}">
                <a16:creationId xmlns:a16="http://schemas.microsoft.com/office/drawing/2014/main" id="{8CE0DB63-8E63-15D6-F4AD-5D60A40875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565400"/>
            <a:ext cx="4397375" cy="302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52D1BAB5-EAFB-431D-AF91-2DCDE09328F5">
            <a:extLst>
              <a:ext uri="{FF2B5EF4-FFF2-40B4-BE49-F238E27FC236}">
                <a16:creationId xmlns:a16="http://schemas.microsoft.com/office/drawing/2014/main" id="{97E77896-C3A2-AC16-5EB5-1BEE56B1E25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87335" y="152400"/>
            <a:ext cx="1713865" cy="47801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2">
            <a:extLst>
              <a:ext uri="{FF2B5EF4-FFF2-40B4-BE49-F238E27FC236}">
                <a16:creationId xmlns:a16="http://schemas.microsoft.com/office/drawing/2014/main" id="{B4932E65-8A63-86FB-79CE-DA48C36D4EE8}"/>
              </a:ext>
            </a:extLst>
          </p:cNvPr>
          <p:cNvSpPr>
            <a:spLocks noGrp="1" noChangeArrowheads="1"/>
          </p:cNvSpPr>
          <p:nvPr>
            <p:ph type="body" idx="1"/>
          </p:nvPr>
        </p:nvSpPr>
        <p:spPr>
          <a:xfrm>
            <a:off x="641350" y="1052513"/>
            <a:ext cx="4095750" cy="1008062"/>
          </a:xfrm>
        </p:spPr>
        <p:txBody>
          <a:bodyPr/>
          <a:lstStyle/>
          <a:p>
            <a:pPr eaLnBrk="1" hangingPunct="1"/>
            <a:endParaRPr lang="en-GB" altLang="en-US" dirty="0">
              <a:solidFill>
                <a:srgbClr val="003F87"/>
              </a:solidFill>
            </a:endParaRPr>
          </a:p>
          <a:p>
            <a:pPr eaLnBrk="1" hangingPunct="1"/>
            <a:endParaRPr lang="en-GB" altLang="en-US" dirty="0">
              <a:solidFill>
                <a:srgbClr val="003F87"/>
              </a:solidFill>
            </a:endParaRPr>
          </a:p>
          <a:p>
            <a:pPr eaLnBrk="1" hangingPunct="1"/>
            <a:endParaRPr lang="en-GB" altLang="en-US" dirty="0">
              <a:solidFill>
                <a:srgbClr val="003F87"/>
              </a:solidFill>
            </a:endParaRPr>
          </a:p>
          <a:p>
            <a:pPr eaLnBrk="1" hangingPunct="1"/>
            <a:endParaRPr lang="en-GB" altLang="en-US" dirty="0">
              <a:solidFill>
                <a:srgbClr val="003F87"/>
              </a:solidFill>
            </a:endParaRPr>
          </a:p>
          <a:p>
            <a:pPr eaLnBrk="1" hangingPunct="1"/>
            <a:endParaRPr lang="en-GB" altLang="en-US" dirty="0">
              <a:solidFill>
                <a:srgbClr val="003F87"/>
              </a:solidFill>
            </a:endParaRPr>
          </a:p>
          <a:p>
            <a:pPr eaLnBrk="1" hangingPunct="1"/>
            <a:r>
              <a:rPr lang="en-GB" altLang="en-US" dirty="0">
                <a:solidFill>
                  <a:srgbClr val="002060"/>
                </a:solidFill>
              </a:rPr>
              <a:t>Electric cooker with the toaster and kettle placed on top of the rings</a:t>
            </a:r>
          </a:p>
        </p:txBody>
      </p:sp>
      <p:pic>
        <p:nvPicPr>
          <p:cNvPr id="47107" name="Picture 2">
            <a:extLst>
              <a:ext uri="{FF2B5EF4-FFF2-40B4-BE49-F238E27FC236}">
                <a16:creationId xmlns:a16="http://schemas.microsoft.com/office/drawing/2014/main" id="{D3E71D51-B5BE-FA3B-265F-24294316583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9450" y="2205038"/>
            <a:ext cx="4057650" cy="3146425"/>
          </a:xfrm>
          <a:noFill/>
        </p:spPr>
      </p:pic>
      <p:sp>
        <p:nvSpPr>
          <p:cNvPr id="47108" name="Text Placeholder 2">
            <a:extLst>
              <a:ext uri="{FF2B5EF4-FFF2-40B4-BE49-F238E27FC236}">
                <a16:creationId xmlns:a16="http://schemas.microsoft.com/office/drawing/2014/main" id="{31F67195-EBD9-7C32-6594-7F2F7DEB63C6}"/>
              </a:ext>
            </a:extLst>
          </p:cNvPr>
          <p:cNvSpPr>
            <a:spLocks noGrp="1" noChangeArrowheads="1"/>
          </p:cNvSpPr>
          <p:nvPr>
            <p:ph type="body" sz="quarter" idx="3"/>
          </p:nvPr>
        </p:nvSpPr>
        <p:spPr>
          <a:xfrm>
            <a:off x="5178425" y="836612"/>
            <a:ext cx="4095750" cy="1642427"/>
          </a:xfrm>
        </p:spPr>
        <p:txBody>
          <a:bodyPr/>
          <a:lstStyle/>
          <a:p>
            <a:pPr eaLnBrk="1" hangingPunct="1"/>
            <a:r>
              <a:rPr lang="en-GB" altLang="en-US" dirty="0">
                <a:solidFill>
                  <a:srgbClr val="003F87"/>
                </a:solidFill>
              </a:rPr>
              <a:t> Cooking left </a:t>
            </a:r>
          </a:p>
          <a:p>
            <a:pPr eaLnBrk="1" hangingPunct="1"/>
            <a:r>
              <a:rPr lang="en-GB" altLang="en-US" dirty="0">
                <a:solidFill>
                  <a:srgbClr val="003F87"/>
                </a:solidFill>
              </a:rPr>
              <a:t>unattended</a:t>
            </a:r>
          </a:p>
          <a:p>
            <a:pPr eaLnBrk="1" hangingPunct="1"/>
            <a:endParaRPr lang="en-GB" altLang="en-US" dirty="0">
              <a:solidFill>
                <a:srgbClr val="003F87"/>
              </a:solidFill>
            </a:endParaRPr>
          </a:p>
        </p:txBody>
      </p:sp>
      <p:sp>
        <p:nvSpPr>
          <p:cNvPr id="47109" name="Text Placeholder 2">
            <a:extLst>
              <a:ext uri="{FF2B5EF4-FFF2-40B4-BE49-F238E27FC236}">
                <a16:creationId xmlns:a16="http://schemas.microsoft.com/office/drawing/2014/main" id="{2C264727-D8C0-6518-5AF6-B21483DC21C9}"/>
              </a:ext>
            </a:extLst>
          </p:cNvPr>
          <p:cNvSpPr txBox="1">
            <a:spLocks/>
          </p:cNvSpPr>
          <p:nvPr/>
        </p:nvSpPr>
        <p:spPr bwMode="auto">
          <a:xfrm>
            <a:off x="5168902" y="908049"/>
            <a:ext cx="2227578"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b"/>
          <a:lstStyle>
            <a:lvl1pPr>
              <a:defRPr>
                <a:solidFill>
                  <a:schemeClr val="tx1"/>
                </a:solidFill>
                <a:latin typeface="Arial" panose="020B0604020202020204" pitchFamily="34" charset="0"/>
              </a:defRPr>
            </a:lvl1pPr>
            <a:lvl2pPr marL="381000" indent="-381000">
              <a:defRPr>
                <a:solidFill>
                  <a:schemeClr val="tx1"/>
                </a:solidFill>
                <a:latin typeface="Arial" panose="020B0604020202020204" pitchFamily="34" charset="0"/>
              </a:defRPr>
            </a:lvl2pPr>
            <a:lvl3pPr marL="381000" indent="533400">
              <a:defRPr>
                <a:solidFill>
                  <a:schemeClr val="tx1"/>
                </a:solidFill>
                <a:latin typeface="Arial" panose="020B0604020202020204" pitchFamily="34" charset="0"/>
              </a:defRPr>
            </a:lvl3pPr>
            <a:lvl4pPr marL="762000" indent="-381000">
              <a:defRPr>
                <a:solidFill>
                  <a:schemeClr val="tx1"/>
                </a:solidFill>
                <a:latin typeface="Arial" panose="020B0604020202020204" pitchFamily="34" charset="0"/>
              </a:defRPr>
            </a:lvl4pPr>
            <a:lvl5pPr marL="762000" indent="1066800">
              <a:defRPr>
                <a:solidFill>
                  <a:schemeClr val="tx1"/>
                </a:solidFill>
                <a:latin typeface="Arial" panose="020B0604020202020204" pitchFamily="34" charset="0"/>
              </a:defRPr>
            </a:lvl5pPr>
            <a:lvl6pPr marL="1219200" indent="1066800" eaLnBrk="0" fontAlgn="base" hangingPunct="0">
              <a:spcBef>
                <a:spcPct val="0"/>
              </a:spcBef>
              <a:spcAft>
                <a:spcPct val="0"/>
              </a:spcAft>
              <a:defRPr>
                <a:solidFill>
                  <a:schemeClr val="tx1"/>
                </a:solidFill>
                <a:latin typeface="Arial" panose="020B0604020202020204" pitchFamily="34" charset="0"/>
              </a:defRPr>
            </a:lvl6pPr>
            <a:lvl7pPr marL="1676400" indent="1066800" eaLnBrk="0" fontAlgn="base" hangingPunct="0">
              <a:spcBef>
                <a:spcPct val="0"/>
              </a:spcBef>
              <a:spcAft>
                <a:spcPct val="0"/>
              </a:spcAft>
              <a:defRPr>
                <a:solidFill>
                  <a:schemeClr val="tx1"/>
                </a:solidFill>
                <a:latin typeface="Arial" panose="020B0604020202020204" pitchFamily="34" charset="0"/>
              </a:defRPr>
            </a:lvl7pPr>
            <a:lvl8pPr marL="2133600" indent="1066800" eaLnBrk="0" fontAlgn="base" hangingPunct="0">
              <a:spcBef>
                <a:spcPct val="0"/>
              </a:spcBef>
              <a:spcAft>
                <a:spcPct val="0"/>
              </a:spcAft>
              <a:defRPr>
                <a:solidFill>
                  <a:schemeClr val="tx1"/>
                </a:solidFill>
                <a:latin typeface="Arial" panose="020B0604020202020204" pitchFamily="34" charset="0"/>
              </a:defRPr>
            </a:lvl8pPr>
            <a:lvl9pPr marL="2590800" indent="1066800" eaLnBrk="0" fontAlgn="base" hangingPunct="0">
              <a:spcBef>
                <a:spcPct val="0"/>
              </a:spcBef>
              <a:spcAft>
                <a:spcPct val="0"/>
              </a:spcAft>
              <a:defRPr>
                <a:solidFill>
                  <a:schemeClr val="tx1"/>
                </a:solidFill>
                <a:latin typeface="Arial" panose="020B0604020202020204" pitchFamily="34" charset="0"/>
              </a:defRPr>
            </a:lvl9pPr>
          </a:lstStyle>
          <a:p>
            <a:pPr>
              <a:spcBef>
                <a:spcPct val="30000"/>
              </a:spcBef>
            </a:pPr>
            <a:endParaRPr lang="en-GB" altLang="en-US" sz="2000" dirty="0">
              <a:solidFill>
                <a:srgbClr val="003F87"/>
              </a:solidFill>
              <a:latin typeface="Foundry Sans" pitchFamily="2" charset="0"/>
            </a:endParaRPr>
          </a:p>
          <a:p>
            <a:pPr>
              <a:spcBef>
                <a:spcPct val="30000"/>
              </a:spcBef>
            </a:pPr>
            <a:endParaRPr lang="en-GB" altLang="en-US" sz="2000" dirty="0">
              <a:solidFill>
                <a:srgbClr val="003F87"/>
              </a:solidFill>
              <a:latin typeface="Foundry Sans" pitchFamily="2" charset="0"/>
            </a:endParaRPr>
          </a:p>
          <a:p>
            <a:pPr>
              <a:spcBef>
                <a:spcPct val="30000"/>
              </a:spcBef>
            </a:pPr>
            <a:endParaRPr lang="en-GB" altLang="en-US" sz="2000" dirty="0">
              <a:solidFill>
                <a:srgbClr val="003F87"/>
              </a:solidFill>
              <a:latin typeface="Foundry Sans" pitchFamily="2" charset="0"/>
            </a:endParaRPr>
          </a:p>
          <a:p>
            <a:pPr>
              <a:spcBef>
                <a:spcPct val="30000"/>
              </a:spcBef>
            </a:pPr>
            <a:endParaRPr lang="en-GB" altLang="en-US" sz="2000" dirty="0">
              <a:solidFill>
                <a:srgbClr val="003F87"/>
              </a:solidFill>
              <a:latin typeface="Foundry Sans" pitchFamily="2" charset="0"/>
            </a:endParaRPr>
          </a:p>
          <a:p>
            <a:pPr>
              <a:spcBef>
                <a:spcPct val="30000"/>
              </a:spcBef>
            </a:pPr>
            <a:endParaRPr lang="en-GB" altLang="en-US" sz="2000" dirty="0">
              <a:solidFill>
                <a:srgbClr val="003F87"/>
              </a:solidFill>
              <a:latin typeface="Foundry Sans" pitchFamily="2" charset="0"/>
            </a:endParaRPr>
          </a:p>
          <a:p>
            <a:pPr>
              <a:spcBef>
                <a:spcPct val="30000"/>
              </a:spcBef>
            </a:pPr>
            <a:endParaRPr lang="en-GB" altLang="en-US" sz="2000" dirty="0">
              <a:solidFill>
                <a:srgbClr val="003F87"/>
              </a:solidFill>
              <a:latin typeface="Foundry Sans" pitchFamily="2" charset="0"/>
            </a:endParaRPr>
          </a:p>
          <a:p>
            <a:pPr>
              <a:spcBef>
                <a:spcPct val="30000"/>
              </a:spcBef>
            </a:pPr>
            <a:endParaRPr lang="en-GB" altLang="en-US" sz="2000" dirty="0">
              <a:solidFill>
                <a:srgbClr val="003F87"/>
              </a:solidFill>
              <a:latin typeface="Foundry Sans" pitchFamily="2" charset="0"/>
            </a:endParaRPr>
          </a:p>
          <a:p>
            <a:pPr>
              <a:spcBef>
                <a:spcPct val="30000"/>
              </a:spcBef>
            </a:pPr>
            <a:endParaRPr lang="en-GB" altLang="en-US" sz="2000" dirty="0">
              <a:solidFill>
                <a:srgbClr val="003F87"/>
              </a:solidFill>
              <a:latin typeface="Foundry Sans" pitchFamily="2" charset="0"/>
            </a:endParaRPr>
          </a:p>
          <a:p>
            <a:pPr>
              <a:spcBef>
                <a:spcPct val="30000"/>
              </a:spcBef>
            </a:pPr>
            <a:endParaRPr lang="en-GB" altLang="en-US" sz="2000" dirty="0">
              <a:solidFill>
                <a:srgbClr val="003F87"/>
              </a:solidFill>
              <a:latin typeface="Foundry Sans" pitchFamily="2" charset="0"/>
            </a:endParaRPr>
          </a:p>
          <a:p>
            <a:pPr>
              <a:spcBef>
                <a:spcPct val="30000"/>
              </a:spcBef>
            </a:pPr>
            <a:endParaRPr lang="en-GB" altLang="en-US" sz="2000" dirty="0">
              <a:solidFill>
                <a:srgbClr val="003F87"/>
              </a:solidFill>
              <a:latin typeface="Foundry Sans" pitchFamily="2" charset="0"/>
            </a:endParaRPr>
          </a:p>
        </p:txBody>
      </p:sp>
      <p:pic>
        <p:nvPicPr>
          <p:cNvPr id="47110" name="Picture 3">
            <a:extLst>
              <a:ext uri="{FF2B5EF4-FFF2-40B4-BE49-F238E27FC236}">
                <a16:creationId xmlns:a16="http://schemas.microsoft.com/office/drawing/2014/main" id="{DE90F438-712A-A2DF-1D88-AB7562B8E8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5" y="2205038"/>
            <a:ext cx="3987800"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52D1BAB5-EAFB-431D-AF91-2DCDE09328F5">
            <a:extLst>
              <a:ext uri="{FF2B5EF4-FFF2-40B4-BE49-F238E27FC236}">
                <a16:creationId xmlns:a16="http://schemas.microsoft.com/office/drawing/2014/main" id="{781CF43F-E54A-D824-57CD-9AB14867CE3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87335" y="152400"/>
            <a:ext cx="1713865" cy="4780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a:extLst>
              <a:ext uri="{FF2B5EF4-FFF2-40B4-BE49-F238E27FC236}">
                <a16:creationId xmlns:a16="http://schemas.microsoft.com/office/drawing/2014/main" id="{BFD117CB-6DAE-A9CD-B551-6E18130E0E11}"/>
              </a:ext>
            </a:extLst>
          </p:cNvPr>
          <p:cNvSpPr>
            <a:spLocks noGrp="1"/>
          </p:cNvSpPr>
          <p:nvPr>
            <p:ph idx="1"/>
          </p:nvPr>
        </p:nvSpPr>
        <p:spPr>
          <a:xfrm>
            <a:off x="101600" y="1493520"/>
            <a:ext cx="9172575" cy="5364480"/>
          </a:xfrm>
        </p:spPr>
        <p:txBody>
          <a:bodyPr rtlCol="0">
            <a:normAutofit fontScale="92500" lnSpcReduction="10000"/>
          </a:bodyPr>
          <a:lstStyle/>
          <a:p>
            <a:pPr marL="457200" indent="-457200" eaLnBrk="1" fontAlgn="auto" hangingPunct="1">
              <a:spcAft>
                <a:spcPts val="0"/>
              </a:spcAft>
              <a:buFontTx/>
              <a:buChar char="•"/>
              <a:defRPr/>
            </a:pPr>
            <a:r>
              <a:rPr lang="en-GB" altLang="en-US" sz="2400" dirty="0">
                <a:solidFill>
                  <a:srgbClr val="002060"/>
                </a:solidFill>
              </a:rPr>
              <a:t>Dementia, Alzheimer's disease – cognitive confusion </a:t>
            </a:r>
          </a:p>
          <a:p>
            <a:pPr marL="0" indent="0" eaLnBrk="1" fontAlgn="auto" hangingPunct="1">
              <a:spcAft>
                <a:spcPts val="0"/>
              </a:spcAft>
              <a:buNone/>
              <a:defRPr/>
            </a:pPr>
            <a:r>
              <a:rPr lang="en-GB" altLang="en-US" sz="2400" dirty="0">
                <a:solidFill>
                  <a:srgbClr val="002060"/>
                </a:solidFill>
              </a:rPr>
              <a:t>	or forgetfulness</a:t>
            </a:r>
          </a:p>
          <a:p>
            <a:pPr marL="457200" indent="-457200" eaLnBrk="1" fontAlgn="auto" hangingPunct="1">
              <a:spcAft>
                <a:spcPts val="0"/>
              </a:spcAft>
              <a:buFontTx/>
              <a:buChar char="•"/>
              <a:defRPr/>
            </a:pPr>
            <a:r>
              <a:rPr lang="en-GB" altLang="en-US" sz="2400" dirty="0">
                <a:solidFill>
                  <a:srgbClr val="002060"/>
                </a:solidFill>
              </a:rPr>
              <a:t>Mental health </a:t>
            </a:r>
          </a:p>
          <a:p>
            <a:pPr marL="457200" indent="-457200" eaLnBrk="1" fontAlgn="auto" hangingPunct="1">
              <a:spcAft>
                <a:spcPts val="0"/>
              </a:spcAft>
              <a:buFontTx/>
              <a:buChar char="•"/>
              <a:defRPr/>
            </a:pPr>
            <a:r>
              <a:rPr lang="en-GB" altLang="en-US" sz="2400" dirty="0">
                <a:solidFill>
                  <a:srgbClr val="002060"/>
                </a:solidFill>
              </a:rPr>
              <a:t>Mobility issues e.g. use of walking aid or wheelchair</a:t>
            </a:r>
          </a:p>
          <a:p>
            <a:pPr marL="457200" indent="-457200" eaLnBrk="1" fontAlgn="auto" hangingPunct="1">
              <a:spcAft>
                <a:spcPts val="0"/>
              </a:spcAft>
              <a:buFontTx/>
              <a:buChar char="•"/>
              <a:defRPr/>
            </a:pPr>
            <a:r>
              <a:rPr lang="en-GB" altLang="en-US" sz="2400" dirty="0">
                <a:solidFill>
                  <a:srgbClr val="002060"/>
                </a:solidFill>
              </a:rPr>
              <a:t>Previous falls</a:t>
            </a:r>
          </a:p>
          <a:p>
            <a:pPr marL="457200" indent="-457200" eaLnBrk="1" fontAlgn="auto" hangingPunct="1">
              <a:spcAft>
                <a:spcPts val="0"/>
              </a:spcAft>
              <a:buFontTx/>
              <a:buChar char="•"/>
              <a:defRPr/>
            </a:pPr>
            <a:r>
              <a:rPr lang="en-GB" altLang="en-US" sz="2400" dirty="0">
                <a:solidFill>
                  <a:srgbClr val="002060"/>
                </a:solidFill>
              </a:rPr>
              <a:t>Being bed or chair bound</a:t>
            </a:r>
          </a:p>
          <a:p>
            <a:pPr marL="457200" indent="-457200" eaLnBrk="1" fontAlgn="auto" hangingPunct="1">
              <a:spcAft>
                <a:spcPts val="0"/>
              </a:spcAft>
              <a:buFontTx/>
              <a:buChar char="•"/>
              <a:defRPr/>
            </a:pPr>
            <a:r>
              <a:rPr lang="en-GB" altLang="en-US" sz="2400" dirty="0">
                <a:solidFill>
                  <a:srgbClr val="002060"/>
                </a:solidFill>
              </a:rPr>
              <a:t>Live alone</a:t>
            </a:r>
          </a:p>
          <a:p>
            <a:pPr marL="457200" indent="-457200" eaLnBrk="1" fontAlgn="auto" hangingPunct="1">
              <a:spcAft>
                <a:spcPts val="0"/>
              </a:spcAft>
              <a:buFontTx/>
              <a:buChar char="•"/>
              <a:defRPr/>
            </a:pPr>
            <a:r>
              <a:rPr lang="en-GB" altLang="en-US" sz="2400" dirty="0">
                <a:solidFill>
                  <a:srgbClr val="002060"/>
                </a:solidFill>
              </a:rPr>
              <a:t>Illness such as Chronic Obstructive Pulmonary Disease (COPD), Parkinson’s disease, Heart disease, Stroke, Home oxygen user</a:t>
            </a:r>
          </a:p>
          <a:p>
            <a:pPr marL="457200" indent="-457200" eaLnBrk="1" fontAlgn="auto" hangingPunct="1">
              <a:spcAft>
                <a:spcPts val="0"/>
              </a:spcAft>
              <a:buFontTx/>
              <a:buChar char="•"/>
              <a:defRPr/>
            </a:pPr>
            <a:r>
              <a:rPr lang="en-GB" altLang="en-US" sz="2400" dirty="0">
                <a:solidFill>
                  <a:srgbClr val="002060"/>
                </a:solidFill>
              </a:rPr>
              <a:t>Drinking alcohol or use of prescriptive or recreational drugs</a:t>
            </a:r>
          </a:p>
          <a:p>
            <a:pPr marL="457200" indent="-457200" eaLnBrk="1" fontAlgn="auto" hangingPunct="1">
              <a:spcAft>
                <a:spcPts val="0"/>
              </a:spcAft>
              <a:buFontTx/>
              <a:buChar char="•"/>
              <a:defRPr/>
            </a:pPr>
            <a:r>
              <a:rPr lang="en-GB" altLang="en-US" sz="2400" dirty="0">
                <a:solidFill>
                  <a:srgbClr val="002060"/>
                </a:solidFill>
              </a:rPr>
              <a:t>Sensory impaired e.g. sight or hearing loss</a:t>
            </a:r>
          </a:p>
          <a:p>
            <a:pPr marL="457200" indent="-457200" eaLnBrk="1" fontAlgn="auto" hangingPunct="1">
              <a:spcAft>
                <a:spcPts val="0"/>
              </a:spcAft>
              <a:buFontTx/>
              <a:buChar char="•"/>
              <a:defRPr/>
            </a:pPr>
            <a:r>
              <a:rPr lang="en-GB" altLang="en-US" sz="2400" dirty="0">
                <a:solidFill>
                  <a:srgbClr val="002060"/>
                </a:solidFill>
              </a:rPr>
              <a:t>Hoarding </a:t>
            </a:r>
          </a:p>
          <a:p>
            <a:pPr marL="0" indent="0" eaLnBrk="1" fontAlgn="auto" hangingPunct="1">
              <a:spcAft>
                <a:spcPts val="0"/>
              </a:spcAft>
              <a:buFont typeface="Wingdings 3" charset="2"/>
              <a:buChar char=""/>
              <a:defRPr/>
            </a:pPr>
            <a:endParaRPr lang="en-GB" altLang="en-US" sz="2400" dirty="0">
              <a:solidFill>
                <a:schemeClr val="tx2"/>
              </a:solidFill>
            </a:endParaRPr>
          </a:p>
          <a:p>
            <a:pPr marL="457200" indent="-457200" eaLnBrk="1" fontAlgn="auto" hangingPunct="1">
              <a:spcAft>
                <a:spcPts val="0"/>
              </a:spcAft>
              <a:buFontTx/>
              <a:buChar char="•"/>
              <a:defRPr/>
            </a:pPr>
            <a:endParaRPr lang="en-GB" altLang="en-US" sz="2400" dirty="0">
              <a:solidFill>
                <a:schemeClr val="tx2"/>
              </a:solidFill>
            </a:endParaRPr>
          </a:p>
          <a:p>
            <a:pPr marL="457200" indent="-457200" eaLnBrk="1" fontAlgn="auto" hangingPunct="1">
              <a:spcAft>
                <a:spcPts val="0"/>
              </a:spcAft>
              <a:buFontTx/>
              <a:buChar char="•"/>
              <a:defRPr/>
            </a:pPr>
            <a:endParaRPr lang="en-GB" altLang="en-US" sz="2400" dirty="0">
              <a:solidFill>
                <a:schemeClr val="tx2"/>
              </a:solidFill>
            </a:endParaRPr>
          </a:p>
          <a:p>
            <a:pPr marL="457200" indent="-457200" eaLnBrk="1" fontAlgn="auto" hangingPunct="1">
              <a:spcAft>
                <a:spcPts val="0"/>
              </a:spcAft>
              <a:buFontTx/>
              <a:buChar char="•"/>
              <a:defRPr/>
            </a:pPr>
            <a:endParaRPr lang="en-GB" altLang="en-US" sz="2400" dirty="0">
              <a:solidFill>
                <a:schemeClr val="tx2"/>
              </a:solidFill>
            </a:endParaRPr>
          </a:p>
          <a:p>
            <a:pPr marL="457200" indent="-457200" eaLnBrk="1" fontAlgn="auto" hangingPunct="1">
              <a:spcAft>
                <a:spcPts val="0"/>
              </a:spcAft>
              <a:buFontTx/>
              <a:buChar char="•"/>
              <a:defRPr/>
            </a:pPr>
            <a:endParaRPr lang="en-GB" altLang="en-US" sz="2400" dirty="0">
              <a:solidFill>
                <a:schemeClr val="tx2"/>
              </a:solidFill>
            </a:endParaRPr>
          </a:p>
          <a:p>
            <a:pPr marL="457200" indent="-457200" eaLnBrk="1" fontAlgn="auto" hangingPunct="1">
              <a:spcAft>
                <a:spcPts val="0"/>
              </a:spcAft>
              <a:buFontTx/>
              <a:buChar char="•"/>
              <a:defRPr/>
            </a:pPr>
            <a:endParaRPr lang="en-GB" altLang="en-US" sz="800" dirty="0">
              <a:solidFill>
                <a:schemeClr val="tx2"/>
              </a:solidFill>
            </a:endParaRPr>
          </a:p>
          <a:p>
            <a:pPr marL="457200" indent="-457200" eaLnBrk="1" fontAlgn="auto" hangingPunct="1">
              <a:spcAft>
                <a:spcPts val="0"/>
              </a:spcAft>
              <a:buFontTx/>
              <a:buChar char="•"/>
              <a:defRPr/>
            </a:pPr>
            <a:endParaRPr lang="en-GB" altLang="en-US" sz="800" dirty="0">
              <a:solidFill>
                <a:schemeClr val="tx2"/>
              </a:solidFill>
            </a:endParaRPr>
          </a:p>
          <a:p>
            <a:pPr marL="457200" indent="-457200" eaLnBrk="1" fontAlgn="auto" hangingPunct="1">
              <a:spcAft>
                <a:spcPts val="0"/>
              </a:spcAft>
              <a:buFontTx/>
              <a:buChar char="•"/>
              <a:defRPr/>
            </a:pPr>
            <a:endParaRPr lang="en-GB" altLang="en-US" sz="2000" dirty="0">
              <a:solidFill>
                <a:schemeClr val="tx2"/>
              </a:solidFill>
            </a:endParaRPr>
          </a:p>
          <a:p>
            <a:pPr marL="457200" indent="-457200" eaLnBrk="1" fontAlgn="auto" hangingPunct="1">
              <a:spcAft>
                <a:spcPts val="0"/>
              </a:spcAft>
              <a:buFontTx/>
              <a:buChar char="•"/>
              <a:defRPr/>
            </a:pPr>
            <a:endParaRPr lang="en-GB" altLang="en-US" dirty="0">
              <a:solidFill>
                <a:schemeClr val="tx1">
                  <a:lumMod val="75000"/>
                  <a:lumOff val="25000"/>
                </a:schemeClr>
              </a:solidFill>
            </a:endParaRPr>
          </a:p>
          <a:p>
            <a:pPr marL="457200" indent="-457200" eaLnBrk="1" fontAlgn="auto" hangingPunct="1">
              <a:spcAft>
                <a:spcPts val="0"/>
              </a:spcAft>
              <a:buFontTx/>
              <a:buChar char="•"/>
              <a:defRPr/>
            </a:pPr>
            <a:endParaRPr lang="en-GB" altLang="en-US" dirty="0">
              <a:solidFill>
                <a:schemeClr val="tx1">
                  <a:lumMod val="75000"/>
                  <a:lumOff val="25000"/>
                </a:schemeClr>
              </a:solidFill>
            </a:endParaRPr>
          </a:p>
        </p:txBody>
      </p:sp>
      <p:sp>
        <p:nvSpPr>
          <p:cNvPr id="2" name="Rectangle 1">
            <a:extLst>
              <a:ext uri="{FF2B5EF4-FFF2-40B4-BE49-F238E27FC236}">
                <a16:creationId xmlns:a16="http://schemas.microsoft.com/office/drawing/2014/main" id="{253E6D54-9440-1C32-1608-1D65DA64893D}"/>
              </a:ext>
            </a:extLst>
          </p:cNvPr>
          <p:cNvSpPr/>
          <p:nvPr/>
        </p:nvSpPr>
        <p:spPr>
          <a:xfrm>
            <a:off x="-2621280" y="132081"/>
            <a:ext cx="12862560" cy="1077218"/>
          </a:xfrm>
          <a:prstGeom prst="rect">
            <a:avLst/>
          </a:prstGeom>
          <a:noFill/>
        </p:spPr>
        <p:txBody>
          <a:bodyPr wrap="square">
            <a:spAutoFit/>
          </a:bodyPr>
          <a:lstStyle/>
          <a:p>
            <a:pPr algn="ctr">
              <a:defRPr/>
            </a:pPr>
            <a:r>
              <a:rPr lang="en-GB" alt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badi" panose="020B0604020104020204" pitchFamily="34" charset="0"/>
              </a:rPr>
              <a:t>Characteristics/behaviours that could affect </a:t>
            </a:r>
          </a:p>
          <a:p>
            <a:pPr algn="ctr">
              <a:defRPr/>
            </a:pPr>
            <a:r>
              <a:rPr lang="en-GB" alt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badi" panose="020B0604020104020204" pitchFamily="34" charset="0"/>
              </a:rPr>
              <a:t>Ability to respond or escape </a:t>
            </a:r>
            <a:endParaRPr lang="en-GB"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badi" panose="020B0604020104020204" pitchFamily="34" charset="0"/>
            </a:endParaRPr>
          </a:p>
        </p:txBody>
      </p:sp>
      <p:pic>
        <p:nvPicPr>
          <p:cNvPr id="3" name="52D1BAB5-EAFB-431D-AF91-2DCDE09328F5">
            <a:extLst>
              <a:ext uri="{FF2B5EF4-FFF2-40B4-BE49-F238E27FC236}">
                <a16:creationId xmlns:a16="http://schemas.microsoft.com/office/drawing/2014/main" id="{B3276291-5BDD-4C91-4DA4-2BFC109372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7335" y="152400"/>
            <a:ext cx="1713865" cy="4780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6386">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638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1C39AC-710E-30DD-5A0A-BF7E4631726A}"/>
              </a:ext>
            </a:extLst>
          </p:cNvPr>
          <p:cNvSpPr>
            <a:spLocks noGrp="1"/>
          </p:cNvSpPr>
          <p:nvPr>
            <p:ph idx="1"/>
          </p:nvPr>
        </p:nvSpPr>
        <p:spPr>
          <a:xfrm>
            <a:off x="488951" y="1052513"/>
            <a:ext cx="7070090" cy="4175125"/>
          </a:xfrm>
        </p:spPr>
        <p:txBody>
          <a:bodyPr rtlCol="0">
            <a:normAutofit fontScale="92500" lnSpcReduction="20000"/>
          </a:bodyPr>
          <a:lstStyle/>
          <a:p>
            <a:pPr marL="0" lvl="1" indent="0" eaLnBrk="1" fontAlgn="auto" hangingPunct="1">
              <a:spcAft>
                <a:spcPts val="0"/>
              </a:spcAft>
              <a:buFontTx/>
              <a:buNone/>
              <a:defRPr/>
            </a:pPr>
            <a:r>
              <a:rPr lang="en-GB" sz="2400" dirty="0">
                <a:solidFill>
                  <a:schemeClr val="tx2"/>
                </a:solidFill>
              </a:rPr>
              <a:t>  </a:t>
            </a:r>
          </a:p>
          <a:p>
            <a:pPr lvl="1" eaLnBrk="1" fontAlgn="auto" hangingPunct="1">
              <a:spcAft>
                <a:spcPts val="0"/>
              </a:spcAft>
              <a:buFont typeface="Wingdings 3" charset="2"/>
              <a:buChar char=""/>
              <a:defRPr/>
            </a:pPr>
            <a:r>
              <a:rPr lang="en-GB" sz="2400" dirty="0">
                <a:solidFill>
                  <a:schemeClr val="tx2"/>
                </a:solidFill>
              </a:rPr>
              <a:t>Recognise fire hazards and signs of previous fires</a:t>
            </a:r>
          </a:p>
          <a:p>
            <a:pPr lvl="1" eaLnBrk="1" fontAlgn="auto" hangingPunct="1">
              <a:spcAft>
                <a:spcPts val="0"/>
              </a:spcAft>
              <a:buFont typeface="Wingdings 3" charset="2"/>
              <a:buChar char=""/>
              <a:defRPr/>
            </a:pPr>
            <a:endParaRPr lang="en-GB" sz="800" dirty="0">
              <a:solidFill>
                <a:schemeClr val="tx2"/>
              </a:solidFill>
            </a:endParaRPr>
          </a:p>
          <a:p>
            <a:pPr lvl="1" eaLnBrk="1" fontAlgn="auto" hangingPunct="1">
              <a:spcAft>
                <a:spcPts val="0"/>
              </a:spcAft>
              <a:buFont typeface="Wingdings 3" charset="2"/>
              <a:buChar char=""/>
              <a:defRPr/>
            </a:pPr>
            <a:r>
              <a:rPr lang="en-GB" sz="2400" dirty="0">
                <a:solidFill>
                  <a:schemeClr val="tx2"/>
                </a:solidFill>
              </a:rPr>
              <a:t>Take </a:t>
            </a:r>
            <a:r>
              <a:rPr lang="en-GB" sz="2400" b="1" dirty="0">
                <a:solidFill>
                  <a:schemeClr val="tx2"/>
                </a:solidFill>
              </a:rPr>
              <a:t>immediate action </a:t>
            </a:r>
            <a:r>
              <a:rPr lang="en-GB" sz="2400" dirty="0">
                <a:solidFill>
                  <a:schemeClr val="tx2"/>
                </a:solidFill>
              </a:rPr>
              <a:t>if possible, to reduce/remove risk</a:t>
            </a:r>
          </a:p>
          <a:p>
            <a:pPr lvl="1" eaLnBrk="1" fontAlgn="auto" hangingPunct="1">
              <a:spcAft>
                <a:spcPts val="0"/>
              </a:spcAft>
              <a:buFont typeface="Wingdings 3" charset="2"/>
              <a:buChar char=""/>
              <a:defRPr/>
            </a:pPr>
            <a:endParaRPr lang="en-GB" sz="800" dirty="0">
              <a:solidFill>
                <a:schemeClr val="tx2"/>
              </a:solidFill>
            </a:endParaRPr>
          </a:p>
          <a:p>
            <a:pPr lvl="1" eaLnBrk="1" fontAlgn="auto" hangingPunct="1">
              <a:spcAft>
                <a:spcPts val="0"/>
              </a:spcAft>
              <a:buFont typeface="Wingdings 3" charset="2"/>
              <a:buChar char=""/>
              <a:defRPr/>
            </a:pPr>
            <a:r>
              <a:rPr lang="en-GB" sz="2400" b="1" dirty="0">
                <a:solidFill>
                  <a:schemeClr val="tx2"/>
                </a:solidFill>
              </a:rPr>
              <a:t>Record</a:t>
            </a:r>
            <a:r>
              <a:rPr lang="en-GB" sz="2400" dirty="0">
                <a:solidFill>
                  <a:schemeClr val="tx2"/>
                </a:solidFill>
              </a:rPr>
              <a:t> and </a:t>
            </a:r>
            <a:r>
              <a:rPr lang="en-GB" sz="2400" b="1" dirty="0">
                <a:solidFill>
                  <a:schemeClr val="tx2"/>
                </a:solidFill>
              </a:rPr>
              <a:t>report</a:t>
            </a:r>
            <a:r>
              <a:rPr lang="en-GB" sz="2400" dirty="0">
                <a:solidFill>
                  <a:schemeClr val="tx2"/>
                </a:solidFill>
              </a:rPr>
              <a:t> your concerns to line managers </a:t>
            </a:r>
          </a:p>
          <a:p>
            <a:pPr lvl="1" eaLnBrk="1" fontAlgn="auto" hangingPunct="1">
              <a:spcAft>
                <a:spcPts val="0"/>
              </a:spcAft>
              <a:buFont typeface="Wingdings 3" charset="2"/>
              <a:buChar char=""/>
              <a:defRPr/>
            </a:pPr>
            <a:endParaRPr lang="en-GB" sz="800" dirty="0">
              <a:solidFill>
                <a:schemeClr val="tx2"/>
              </a:solidFill>
            </a:endParaRPr>
          </a:p>
          <a:p>
            <a:pPr lvl="1" eaLnBrk="1" fontAlgn="auto" hangingPunct="1">
              <a:spcAft>
                <a:spcPts val="0"/>
              </a:spcAft>
              <a:buFont typeface="Wingdings 3" charset="2"/>
              <a:buChar char=""/>
              <a:defRPr/>
            </a:pPr>
            <a:r>
              <a:rPr lang="en-GB" sz="2400" dirty="0">
                <a:solidFill>
                  <a:schemeClr val="tx2"/>
                </a:solidFill>
              </a:rPr>
              <a:t>Contact the fire service for a </a:t>
            </a:r>
            <a:r>
              <a:rPr lang="en-GB" sz="2400" b="1" dirty="0">
                <a:solidFill>
                  <a:schemeClr val="tx2"/>
                </a:solidFill>
              </a:rPr>
              <a:t>home fire safety visit as soon as possible</a:t>
            </a:r>
          </a:p>
          <a:p>
            <a:pPr lvl="1" eaLnBrk="1" fontAlgn="auto" hangingPunct="1">
              <a:spcAft>
                <a:spcPts val="0"/>
              </a:spcAft>
              <a:buFont typeface="Wingdings 3" charset="2"/>
              <a:buChar char=""/>
              <a:defRPr/>
            </a:pPr>
            <a:r>
              <a:rPr lang="en-GB" sz="2400" b="1" dirty="0">
                <a:solidFill>
                  <a:schemeClr val="tx2"/>
                </a:solidFill>
              </a:rPr>
              <a:t>Check </a:t>
            </a:r>
            <a:r>
              <a:rPr lang="en-GB" sz="2400" dirty="0">
                <a:solidFill>
                  <a:schemeClr val="tx2"/>
                </a:solidFill>
              </a:rPr>
              <a:t>the resident’s </a:t>
            </a:r>
            <a:r>
              <a:rPr lang="en-GB" sz="2400" b="1" dirty="0">
                <a:solidFill>
                  <a:schemeClr val="tx2"/>
                </a:solidFill>
              </a:rPr>
              <a:t>care plan is up to date </a:t>
            </a:r>
            <a:r>
              <a:rPr lang="en-GB" sz="2400" dirty="0">
                <a:solidFill>
                  <a:schemeClr val="tx2"/>
                </a:solidFill>
              </a:rPr>
              <a:t>and the </a:t>
            </a:r>
            <a:r>
              <a:rPr lang="en-GB" sz="2400" b="1" dirty="0">
                <a:solidFill>
                  <a:schemeClr val="tx2"/>
                </a:solidFill>
              </a:rPr>
              <a:t>fire risk </a:t>
            </a:r>
            <a:r>
              <a:rPr lang="en-GB" sz="2400" dirty="0">
                <a:solidFill>
                  <a:schemeClr val="tx2"/>
                </a:solidFill>
              </a:rPr>
              <a:t>is included</a:t>
            </a:r>
          </a:p>
          <a:p>
            <a:pPr lvl="1" eaLnBrk="1" fontAlgn="auto" hangingPunct="1">
              <a:spcAft>
                <a:spcPts val="0"/>
              </a:spcAft>
              <a:buFont typeface="Wingdings 3" charset="2"/>
              <a:buChar char=""/>
              <a:defRPr/>
            </a:pPr>
            <a:endParaRPr lang="en-GB" sz="2400" dirty="0">
              <a:solidFill>
                <a:schemeClr val="tx2"/>
              </a:solidFill>
            </a:endParaRPr>
          </a:p>
          <a:p>
            <a:pPr marL="0" lvl="1" indent="0" eaLnBrk="1" fontAlgn="auto" hangingPunct="1">
              <a:spcAft>
                <a:spcPts val="0"/>
              </a:spcAft>
              <a:buFontTx/>
              <a:buNone/>
              <a:defRPr/>
            </a:pPr>
            <a:endParaRPr lang="en-GB" sz="2400" dirty="0">
              <a:solidFill>
                <a:schemeClr val="tx2"/>
              </a:solidFill>
            </a:endParaRPr>
          </a:p>
          <a:p>
            <a:pPr lvl="1" eaLnBrk="1" fontAlgn="auto" hangingPunct="1">
              <a:spcAft>
                <a:spcPts val="0"/>
              </a:spcAft>
              <a:buFont typeface="Wingdings 3" charset="2"/>
              <a:buChar char=""/>
              <a:defRPr/>
            </a:pPr>
            <a:endParaRPr lang="en-US" sz="2400" dirty="0">
              <a:solidFill>
                <a:schemeClr val="tx2"/>
              </a:solidFill>
            </a:endParaRPr>
          </a:p>
          <a:p>
            <a:pPr eaLnBrk="1" fontAlgn="auto" hangingPunct="1">
              <a:spcAft>
                <a:spcPts val="0"/>
              </a:spcAft>
              <a:buFont typeface="Wingdings 3" charset="2"/>
              <a:buChar char=""/>
              <a:defRPr/>
            </a:pPr>
            <a:endParaRPr lang="en-GB" sz="2400" dirty="0">
              <a:solidFill>
                <a:schemeClr val="tx1">
                  <a:lumMod val="75000"/>
                  <a:lumOff val="25000"/>
                </a:schemeClr>
              </a:solidFill>
            </a:endParaRPr>
          </a:p>
        </p:txBody>
      </p:sp>
      <p:sp>
        <p:nvSpPr>
          <p:cNvPr id="2" name="Rectangle 1">
            <a:extLst>
              <a:ext uri="{FF2B5EF4-FFF2-40B4-BE49-F238E27FC236}">
                <a16:creationId xmlns:a16="http://schemas.microsoft.com/office/drawing/2014/main" id="{1B2C2B97-AC94-DC3D-AB52-C9C89B2A84B3}"/>
              </a:ext>
            </a:extLst>
          </p:cNvPr>
          <p:cNvSpPr/>
          <p:nvPr/>
        </p:nvSpPr>
        <p:spPr>
          <a:xfrm>
            <a:off x="526467" y="260648"/>
            <a:ext cx="6417142" cy="923330"/>
          </a:xfrm>
          <a:prstGeom prst="rect">
            <a:avLst/>
          </a:prstGeom>
          <a:noFill/>
        </p:spPr>
        <p:txBody>
          <a:bodyPr wrap="none">
            <a:spAutoFit/>
          </a:bodyPr>
          <a:lstStyle/>
          <a:p>
            <a:pPr algn="ctr">
              <a:defRPr/>
            </a:pPr>
            <a:r>
              <a:rPr lang="en-GB" alt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GB" alt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What is your role?</a:t>
            </a:r>
            <a:endParaRPr lang="en-GB"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4" name="52D1BAB5-EAFB-431D-AF91-2DCDE09328F5">
            <a:extLst>
              <a:ext uri="{FF2B5EF4-FFF2-40B4-BE49-F238E27FC236}">
                <a16:creationId xmlns:a16="http://schemas.microsoft.com/office/drawing/2014/main" id="{DF7528E9-D693-E911-2875-FEE9B399D4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7335" y="152400"/>
            <a:ext cx="1713865" cy="4780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london.fire.int\dfs$\HomeDirs\halltr\Pictures\HFSV.jpg">
            <a:extLst>
              <a:ext uri="{FF2B5EF4-FFF2-40B4-BE49-F238E27FC236}">
                <a16:creationId xmlns:a16="http://schemas.microsoft.com/office/drawing/2014/main" id="{4205CE1A-99B7-34F8-DD78-FF0ED27E0C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524375" y="2463678"/>
            <a:ext cx="3668712" cy="2765360"/>
          </a:xfrm>
          <a:noFill/>
        </p:spPr>
      </p:pic>
      <p:sp>
        <p:nvSpPr>
          <p:cNvPr id="53251" name="Text Placeholder 4">
            <a:extLst>
              <a:ext uri="{FF2B5EF4-FFF2-40B4-BE49-F238E27FC236}">
                <a16:creationId xmlns:a16="http://schemas.microsoft.com/office/drawing/2014/main" id="{35771F40-D2A5-5EB0-8902-D5F1E98C911F}"/>
              </a:ext>
            </a:extLst>
          </p:cNvPr>
          <p:cNvSpPr>
            <a:spLocks noGrp="1" noChangeArrowheads="1"/>
          </p:cNvSpPr>
          <p:nvPr>
            <p:ph type="body" sz="half" idx="2"/>
          </p:nvPr>
        </p:nvSpPr>
        <p:spPr>
          <a:xfrm>
            <a:off x="354013" y="1863725"/>
            <a:ext cx="4170362" cy="4691063"/>
          </a:xfrm>
        </p:spPr>
        <p:txBody>
          <a:bodyPr>
            <a:normAutofit fontScale="92500" lnSpcReduction="10000"/>
          </a:bodyPr>
          <a:lstStyle/>
          <a:p>
            <a:pPr eaLnBrk="1" hangingPunct="1"/>
            <a:r>
              <a:rPr lang="en-GB" altLang="en-US" sz="1800" dirty="0">
                <a:solidFill>
                  <a:schemeClr val="tx2"/>
                </a:solidFill>
              </a:rPr>
              <a:t>                    </a:t>
            </a:r>
          </a:p>
          <a:p>
            <a:pPr eaLnBrk="1" hangingPunct="1">
              <a:buFontTx/>
              <a:buChar char="•"/>
            </a:pPr>
            <a:endParaRPr lang="en-GB" altLang="en-US" sz="800" dirty="0">
              <a:solidFill>
                <a:schemeClr val="tx2"/>
              </a:solidFill>
            </a:endParaRPr>
          </a:p>
          <a:p>
            <a:pPr eaLnBrk="1" hangingPunct="1">
              <a:buFontTx/>
              <a:buChar char="•"/>
            </a:pPr>
            <a:r>
              <a:rPr lang="en-GB" altLang="en-US" sz="1800" dirty="0">
                <a:solidFill>
                  <a:schemeClr val="tx2"/>
                </a:solidFill>
              </a:rPr>
              <a:t> LFB will visit the resident in their                 home and advise on:	</a:t>
            </a:r>
          </a:p>
          <a:p>
            <a:pPr eaLnBrk="1" hangingPunct="1">
              <a:buFontTx/>
              <a:buChar char="•"/>
            </a:pPr>
            <a:r>
              <a:rPr lang="en-GB" altLang="en-US" sz="1800" dirty="0">
                <a:solidFill>
                  <a:schemeClr val="tx2"/>
                </a:solidFill>
              </a:rPr>
              <a:t> Prevention Detection and Escape</a:t>
            </a:r>
          </a:p>
          <a:p>
            <a:pPr eaLnBrk="1" hangingPunct="1">
              <a:buFontTx/>
              <a:buChar char="•"/>
            </a:pPr>
            <a:r>
              <a:rPr lang="en-GB" altLang="en-US" sz="1800" dirty="0">
                <a:solidFill>
                  <a:schemeClr val="tx2"/>
                </a:solidFill>
              </a:rPr>
              <a:t>The visit may include the fitting of    smoke alarms including, in some cases, specialist alarms for the sensory impaired</a:t>
            </a:r>
          </a:p>
          <a:p>
            <a:pPr eaLnBrk="1" hangingPunct="1"/>
            <a:r>
              <a:rPr lang="en-GB" altLang="en-US" sz="1800" dirty="0">
                <a:solidFill>
                  <a:schemeClr val="tx2"/>
                </a:solidFill>
              </a:rPr>
              <a:t> We can also provide </a:t>
            </a:r>
          </a:p>
          <a:p>
            <a:pPr eaLnBrk="1" hangingPunct="1">
              <a:buFontTx/>
              <a:buChar char="•"/>
            </a:pPr>
            <a:r>
              <a:rPr lang="en-GB" altLang="en-US" sz="1800" dirty="0">
                <a:solidFill>
                  <a:schemeClr val="tx2"/>
                </a:solidFill>
              </a:rPr>
              <a:t> Flame retardant bedding</a:t>
            </a:r>
          </a:p>
          <a:p>
            <a:pPr eaLnBrk="1" hangingPunct="1">
              <a:buFontTx/>
              <a:buChar char="•"/>
            </a:pPr>
            <a:r>
              <a:rPr lang="en-GB" altLang="en-US" sz="1800" dirty="0">
                <a:solidFill>
                  <a:schemeClr val="tx2"/>
                </a:solidFill>
              </a:rPr>
              <a:t> Arson Proof letterboxes </a:t>
            </a:r>
          </a:p>
          <a:p>
            <a:pPr>
              <a:buFontTx/>
              <a:buChar char="•"/>
            </a:pPr>
            <a:r>
              <a:rPr lang="en-GB" altLang="en-US" sz="2200" dirty="0">
                <a:solidFill>
                  <a:srgbClr val="636B6E"/>
                </a:solidFill>
                <a:latin typeface="inherit"/>
              </a:rPr>
              <a:t>Book a </a:t>
            </a:r>
            <a:r>
              <a:rPr lang="en-GB" altLang="en-US" sz="2200" dirty="0">
                <a:solidFill>
                  <a:srgbClr val="D52B1E"/>
                </a:solidFill>
                <a:latin typeface="inherit"/>
                <a:hlinkClick r:id="rId4" tooltip="Home fire safety visits"/>
              </a:rPr>
              <a:t>home fire safety visit</a:t>
            </a:r>
            <a:r>
              <a:rPr lang="en-GB" altLang="en-US" sz="2200" dirty="0">
                <a:solidFill>
                  <a:srgbClr val="636B6E"/>
                </a:solidFill>
                <a:latin typeface="inherit"/>
              </a:rPr>
              <a:t> – a free service we offer to share advice and help. </a:t>
            </a:r>
          </a:p>
          <a:p>
            <a:pPr eaLnBrk="1" hangingPunct="1">
              <a:buFontTx/>
              <a:buChar char="•"/>
            </a:pPr>
            <a:endParaRPr lang="en-GB" altLang="en-US" sz="2400" dirty="0">
              <a:solidFill>
                <a:schemeClr val="tx2"/>
              </a:solidFill>
            </a:endParaRPr>
          </a:p>
          <a:p>
            <a:pPr eaLnBrk="1" hangingPunct="1">
              <a:buFontTx/>
              <a:buChar char="•"/>
            </a:pPr>
            <a:endParaRPr lang="en-GB" altLang="en-US" sz="2400" dirty="0">
              <a:solidFill>
                <a:schemeClr val="tx2"/>
              </a:solidFill>
            </a:endParaRPr>
          </a:p>
          <a:p>
            <a:pPr eaLnBrk="1" hangingPunct="1">
              <a:buFontTx/>
              <a:buChar char="•"/>
            </a:pPr>
            <a:endParaRPr lang="en-GB" altLang="en-US" sz="2400" dirty="0">
              <a:solidFill>
                <a:schemeClr val="tx2"/>
              </a:solidFill>
            </a:endParaRPr>
          </a:p>
          <a:p>
            <a:pPr eaLnBrk="1" hangingPunct="1"/>
            <a:endParaRPr lang="en-GB" altLang="en-US" sz="2400" dirty="0"/>
          </a:p>
        </p:txBody>
      </p:sp>
      <p:sp>
        <p:nvSpPr>
          <p:cNvPr id="2" name="Rectangle 1">
            <a:extLst>
              <a:ext uri="{FF2B5EF4-FFF2-40B4-BE49-F238E27FC236}">
                <a16:creationId xmlns:a16="http://schemas.microsoft.com/office/drawing/2014/main" id="{4177F632-274A-4C3C-B74E-0AEFC2786EC4}"/>
              </a:ext>
            </a:extLst>
          </p:cNvPr>
          <p:cNvSpPr/>
          <p:nvPr/>
        </p:nvSpPr>
        <p:spPr>
          <a:xfrm>
            <a:off x="808115" y="109397"/>
            <a:ext cx="8289770" cy="1754326"/>
          </a:xfrm>
          <a:prstGeom prst="rect">
            <a:avLst/>
          </a:prstGeom>
          <a:noFill/>
        </p:spPr>
        <p:txBody>
          <a:bodyPr wrap="none">
            <a:spAutoFit/>
          </a:bodyPr>
          <a:lstStyle/>
          <a:p>
            <a:pPr algn="ctr">
              <a:defRPr/>
            </a:pPr>
            <a:r>
              <a:rPr lang="en-GB" altLang="en-US" sz="5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What are </a:t>
            </a:r>
          </a:p>
          <a:p>
            <a:pPr algn="ctr">
              <a:defRPr/>
            </a:pPr>
            <a:r>
              <a:rPr lang="en-GB" altLang="en-US" sz="5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Home Fire Safety Visits?</a:t>
            </a:r>
            <a:endParaRPr lang="en-GB" sz="5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ctangle 4">
            <a:extLst>
              <a:ext uri="{FF2B5EF4-FFF2-40B4-BE49-F238E27FC236}">
                <a16:creationId xmlns:a16="http://schemas.microsoft.com/office/drawing/2014/main" id="{C2968A96-8DE6-5391-9618-0624DE186677}"/>
              </a:ext>
            </a:extLst>
          </p:cNvPr>
          <p:cNvSpPr/>
          <p:nvPr/>
        </p:nvSpPr>
        <p:spPr>
          <a:xfrm>
            <a:off x="632520" y="1634448"/>
            <a:ext cx="1944216" cy="923330"/>
          </a:xfrm>
          <a:prstGeom prst="rect">
            <a:avLst/>
          </a:prstGeom>
          <a:noFill/>
        </p:spPr>
        <p:txBody>
          <a:bodyPr>
            <a:spAutoFit/>
          </a:bodyPr>
          <a:lstStyle/>
          <a:p>
            <a:pPr algn="ctr">
              <a:defRPr/>
            </a:pPr>
            <a:r>
              <a:rPr lang="en-GB" alt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GB"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1750" tmFilter="0, 0; .2, .5; .8, .5; 1, 0"/>
                                        <p:tgtEl>
                                          <p:spTgt spid="5"/>
                                        </p:tgtEl>
                                      </p:cBhvr>
                                    </p:animEffect>
                                    <p:animScale>
                                      <p:cBhvr>
                                        <p:cTn id="7" dur="87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405C5-EC65-007D-7DA5-168CCEEF7630}"/>
              </a:ext>
            </a:extLst>
          </p:cNvPr>
          <p:cNvSpPr>
            <a:spLocks noGrp="1"/>
          </p:cNvSpPr>
          <p:nvPr>
            <p:ph type="title"/>
          </p:nvPr>
        </p:nvSpPr>
        <p:spPr/>
        <p:txBody>
          <a:bodyPr/>
          <a:lstStyle/>
          <a:p>
            <a:r>
              <a:rPr lang="en-GB" b="1" dirty="0"/>
              <a:t>Making a Referral   </a:t>
            </a:r>
            <a:endParaRPr lang="en-GB" dirty="0"/>
          </a:p>
        </p:txBody>
      </p:sp>
      <p:sp>
        <p:nvSpPr>
          <p:cNvPr id="3" name="Content Placeholder 2">
            <a:extLst>
              <a:ext uri="{FF2B5EF4-FFF2-40B4-BE49-F238E27FC236}">
                <a16:creationId xmlns:a16="http://schemas.microsoft.com/office/drawing/2014/main" id="{31CBE25F-B886-13F2-0B1E-98AE3237AE42}"/>
              </a:ext>
            </a:extLst>
          </p:cNvPr>
          <p:cNvSpPr>
            <a:spLocks noGrp="1"/>
          </p:cNvSpPr>
          <p:nvPr>
            <p:ph idx="1"/>
          </p:nvPr>
        </p:nvSpPr>
        <p:spPr>
          <a:xfrm>
            <a:off x="660399" y="1597982"/>
            <a:ext cx="6876690" cy="4443382"/>
          </a:xfrm>
        </p:spPr>
        <p:txBody>
          <a:bodyPr>
            <a:normAutofit/>
          </a:bodyPr>
          <a:lstStyle/>
          <a:p>
            <a:pPr marL="0" indent="0">
              <a:buNone/>
              <a:defRPr/>
            </a:pPr>
            <a:r>
              <a:rPr lang="en-GB" altLang="en-US" sz="2800" dirty="0">
                <a:solidFill>
                  <a:schemeClr val="tx2"/>
                </a:solidFill>
              </a:rPr>
              <a:t>Referrals should be raised through the  </a:t>
            </a:r>
            <a:r>
              <a:rPr lang="en-GB" sz="2800" b="0" i="0" dirty="0">
                <a:solidFill>
                  <a:srgbClr val="000000"/>
                </a:solidFill>
                <a:effectLst/>
                <a:latin typeface="Segoe UI" panose="020B0502040204020203" pitchFamily="34" charset="0"/>
              </a:rPr>
              <a:t>Home Fire Safety Checker can be found on the Brigade's external website and </a:t>
            </a:r>
            <a:r>
              <a:rPr lang="en-GB" sz="2800" b="0" i="0" u="sng" dirty="0">
                <a:solidFill>
                  <a:srgbClr val="D42A1E"/>
                </a:solidFill>
                <a:effectLst/>
                <a:latin typeface="Segoe UI" panose="020B0502040204020203" pitchFamily="34" charset="0"/>
                <a:hlinkClick r:id="rId2"/>
              </a:rPr>
              <a:t>here</a:t>
            </a:r>
            <a:endParaRPr lang="en-GB" altLang="en-US" sz="2800" dirty="0">
              <a:solidFill>
                <a:schemeClr val="tx2"/>
              </a:solidFill>
            </a:endParaRPr>
          </a:p>
          <a:p>
            <a:pPr marL="0" indent="0">
              <a:buNone/>
              <a:defRPr/>
            </a:pPr>
            <a:r>
              <a:rPr lang="en-GB" altLang="en-US" sz="2800" dirty="0">
                <a:solidFill>
                  <a:schemeClr val="tx2"/>
                </a:solidFill>
              </a:rPr>
              <a:t>Provide as much information as possible,</a:t>
            </a:r>
          </a:p>
          <a:p>
            <a:pPr marL="0" indent="0">
              <a:buNone/>
            </a:pPr>
            <a:r>
              <a:rPr lang="en-GB" sz="2000" dirty="0">
                <a:solidFill>
                  <a:srgbClr val="FF0000"/>
                </a:solidFill>
              </a:rPr>
              <a:t>This is Assessed across four risks </a:t>
            </a:r>
          </a:p>
          <a:p>
            <a:pPr marL="0" indent="0">
              <a:buNone/>
            </a:pPr>
            <a:r>
              <a:rPr lang="en-GB" b="1" dirty="0"/>
              <a:t>Risk Category one – (Smoking)</a:t>
            </a:r>
          </a:p>
          <a:p>
            <a:pPr marL="0" indent="0">
              <a:buNone/>
            </a:pPr>
            <a:r>
              <a:rPr lang="en-GB" b="1" i="0" dirty="0">
                <a:solidFill>
                  <a:srgbClr val="000000"/>
                </a:solidFill>
                <a:effectLst/>
                <a:latin typeface="Segoe UI" panose="020B0502040204020203" pitchFamily="34" charset="0"/>
              </a:rPr>
              <a:t>Risk Category two – Increased Risk of Fire</a:t>
            </a:r>
          </a:p>
          <a:p>
            <a:pPr marL="0" indent="0">
              <a:buNone/>
            </a:pPr>
            <a:r>
              <a:rPr lang="en-GB" b="1" i="0" dirty="0">
                <a:solidFill>
                  <a:srgbClr val="000000"/>
                </a:solidFill>
                <a:effectLst/>
                <a:latin typeface="Segoe UI" panose="020B0502040204020203" pitchFamily="34" charset="0"/>
              </a:rPr>
              <a:t>Risk Category three – Less able to react/respond to fire </a:t>
            </a:r>
          </a:p>
          <a:p>
            <a:pPr marL="0" indent="0">
              <a:buNone/>
            </a:pPr>
            <a:r>
              <a:rPr lang="en-GB" b="1" i="0" dirty="0">
                <a:solidFill>
                  <a:srgbClr val="000000"/>
                </a:solidFill>
                <a:effectLst/>
                <a:latin typeface="Segoe UI" panose="020B0502040204020203" pitchFamily="34" charset="0"/>
              </a:rPr>
              <a:t>Risk Category four:  Less able to escape from fire</a:t>
            </a:r>
            <a:br>
              <a:rPr lang="en-GB" dirty="0"/>
            </a:br>
            <a:endParaRPr lang="en-GB" dirty="0"/>
          </a:p>
        </p:txBody>
      </p:sp>
      <p:pic>
        <p:nvPicPr>
          <p:cNvPr id="4" name="52D1BAB5-EAFB-431D-AF91-2DCDE09328F5">
            <a:extLst>
              <a:ext uri="{FF2B5EF4-FFF2-40B4-BE49-F238E27FC236}">
                <a16:creationId xmlns:a16="http://schemas.microsoft.com/office/drawing/2014/main" id="{1E1B2013-FAB6-E4A2-081E-67F355FF78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7335" y="152400"/>
            <a:ext cx="1713865" cy="478017"/>
          </a:xfrm>
          <a:prstGeom prst="rect">
            <a:avLst/>
          </a:prstGeom>
          <a:noFill/>
          <a:ln>
            <a:noFill/>
          </a:ln>
        </p:spPr>
      </p:pic>
    </p:spTree>
    <p:extLst>
      <p:ext uri="{BB962C8B-B14F-4D97-AF65-F5344CB8AC3E}">
        <p14:creationId xmlns:p14="http://schemas.microsoft.com/office/powerpoint/2010/main" val="3861942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9906001"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2" name="Isosceles Triangle 4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6" name="Isosceles Triangle 4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7" name="Isosceles Triangle 4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48" name="Rectangle 47">
            <a:extLst>
              <a:ext uri="{FF2B5EF4-FFF2-40B4-BE49-F238E27FC236}">
                <a16:creationId xmlns:a16="http://schemas.microsoft.com/office/drawing/2014/main" id="{4F57DB1C-6494-4CC4-A5E8-93195756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FFFB778B-5206-4BB0-A468-327E71367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64595"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0" name="Freeform: Shape 49">
            <a:extLst>
              <a:ext uri="{FF2B5EF4-FFF2-40B4-BE49-F238E27FC236}">
                <a16:creationId xmlns:a16="http://schemas.microsoft.com/office/drawing/2014/main" id="{E6C0471D-BE03-4D81-BDB5-D510BC0D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7120" y="-1"/>
            <a:ext cx="4418880"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51" name="Straight Connector 50">
            <a:extLst>
              <a:ext uri="{FF2B5EF4-FFF2-40B4-BE49-F238E27FC236}">
                <a16:creationId xmlns:a16="http://schemas.microsoft.com/office/drawing/2014/main" id="{E5E836EB-03CD-4BA5-A751-21D2ACC28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31166" y="3483429"/>
            <a:ext cx="5474834"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22721A85-1EA4-4D87-97AB-0BB4AB78F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5991" y="0"/>
            <a:ext cx="699262"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sp>
        <p:nvSpPr>
          <p:cNvPr id="53" name="Isosceles Triangle 52">
            <a:extLst>
              <a:ext uri="{FF2B5EF4-FFF2-40B4-BE49-F238E27FC236}">
                <a16:creationId xmlns:a16="http://schemas.microsoft.com/office/drawing/2014/main" id="{A27691EB-14CF-4237-B5EB-C94B9267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221390" y="0"/>
            <a:ext cx="684610"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8DC9EE54-E8A5-8504-9D4D-D89310E6988D}"/>
              </a:ext>
            </a:extLst>
          </p:cNvPr>
          <p:cNvSpPr>
            <a:spLocks noGrp="1"/>
          </p:cNvSpPr>
          <p:nvPr>
            <p:ph type="title"/>
          </p:nvPr>
        </p:nvSpPr>
        <p:spPr>
          <a:xfrm>
            <a:off x="674158" y="854529"/>
            <a:ext cx="4712228" cy="5148943"/>
          </a:xfrm>
        </p:spPr>
        <p:txBody>
          <a:bodyPr vert="horz" lIns="91440" tIns="45720" rIns="91440" bIns="45720" rtlCol="0" anchor="ctr">
            <a:normAutofit/>
          </a:bodyPr>
          <a:lstStyle/>
          <a:p>
            <a:pPr algn="r">
              <a:lnSpc>
                <a:spcPct val="90000"/>
              </a:lnSpc>
            </a:pPr>
            <a:r>
              <a:rPr lang="en-US" sz="3800"/>
              <a:t>LFB area teams will arrange a visit based on risk with local station, attending crews will raise a safeguarding or welfare concern based on risk found</a:t>
            </a:r>
          </a:p>
        </p:txBody>
      </p:sp>
      <p:pic>
        <p:nvPicPr>
          <p:cNvPr id="3" name="52D1BAB5-EAFB-431D-AF91-2DCDE09328F5">
            <a:extLst>
              <a:ext uri="{FF2B5EF4-FFF2-40B4-BE49-F238E27FC236}">
                <a16:creationId xmlns:a16="http://schemas.microsoft.com/office/drawing/2014/main" id="{E786A175-A71A-29EE-06FC-BDDC6A1DA3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7335" y="152400"/>
            <a:ext cx="1713865" cy="478017"/>
          </a:xfrm>
          <a:prstGeom prst="rect">
            <a:avLst/>
          </a:prstGeom>
          <a:noFill/>
          <a:ln>
            <a:noFill/>
          </a:ln>
        </p:spPr>
      </p:pic>
    </p:spTree>
    <p:extLst>
      <p:ext uri="{BB962C8B-B14F-4D97-AF65-F5344CB8AC3E}">
        <p14:creationId xmlns:p14="http://schemas.microsoft.com/office/powerpoint/2010/main" val="671284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9906001" cy="6866467"/>
            <a:chOff x="0" y="-8467"/>
            <a:chExt cx="12192000" cy="6866467"/>
          </a:xfrm>
        </p:grpSpPr>
        <p:cxnSp>
          <p:nvCxnSpPr>
            <p:cNvPr id="15" name="Straight Connector 14">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Isosceles Triangle 22">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56" name="Rectangle 55">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78635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Isosceles Triangle 57">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786353" y="-3"/>
            <a:ext cx="85860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9C5E326-5DB8-82AB-0B67-0AF98AF3C372}"/>
              </a:ext>
            </a:extLst>
          </p:cNvPr>
          <p:cNvSpPr>
            <a:spLocks noGrp="1"/>
          </p:cNvSpPr>
          <p:nvPr>
            <p:ph type="title"/>
          </p:nvPr>
        </p:nvSpPr>
        <p:spPr>
          <a:xfrm>
            <a:off x="547425" y="643467"/>
            <a:ext cx="3414974" cy="1375608"/>
          </a:xfrm>
        </p:spPr>
        <p:txBody>
          <a:bodyPr vert="horz" lIns="91440" tIns="45720" rIns="91440" bIns="45720" rtlCol="0" anchor="ctr">
            <a:normAutofit/>
          </a:bodyPr>
          <a:lstStyle/>
          <a:p>
            <a:br>
              <a:rPr lang="en-US">
                <a:solidFill>
                  <a:schemeClr val="bg1"/>
                </a:solidFill>
                <a:effectLst/>
              </a:rPr>
            </a:br>
            <a:endParaRPr lang="en-US">
              <a:solidFill>
                <a:schemeClr val="bg1"/>
              </a:solidFill>
            </a:endParaRPr>
          </a:p>
        </p:txBody>
      </p:sp>
      <p:sp>
        <p:nvSpPr>
          <p:cNvPr id="7" name="TextBox 6">
            <a:extLst>
              <a:ext uri="{FF2B5EF4-FFF2-40B4-BE49-F238E27FC236}">
                <a16:creationId xmlns:a16="http://schemas.microsoft.com/office/drawing/2014/main" id="{6B0CF73D-4DA0-3B76-3BE0-D83F598D596D}"/>
              </a:ext>
            </a:extLst>
          </p:cNvPr>
          <p:cNvSpPr txBox="1"/>
          <p:nvPr/>
        </p:nvSpPr>
        <p:spPr>
          <a:xfrm>
            <a:off x="128016" y="233680"/>
            <a:ext cx="3782668" cy="6492240"/>
          </a:xfrm>
          <a:prstGeom prst="rect">
            <a:avLst/>
          </a:prstGeom>
        </p:spPr>
        <p:txBody>
          <a:bodyPr vert="horz" lIns="91440" tIns="45720" rIns="91440" bIns="45720" rtlCol="0">
            <a:normAutofit fontScale="77500" lnSpcReduction="20000"/>
          </a:bodyPr>
          <a:lstStyle/>
          <a:p>
            <a:pPr defTabSz="457200" eaLnBrk="1" hangingPunct="1">
              <a:lnSpc>
                <a:spcPct val="90000"/>
              </a:lnSpc>
              <a:spcBef>
                <a:spcPts val="1000"/>
              </a:spcBef>
              <a:spcAft>
                <a:spcPts val="0"/>
              </a:spcAft>
              <a:buClr>
                <a:schemeClr val="accent1"/>
              </a:buClr>
              <a:buSzPct val="80000"/>
              <a:buFont typeface="Wingdings 3" charset="2"/>
              <a:buChar char=""/>
            </a:pPr>
            <a:r>
              <a:rPr lang="en-US" sz="2800" dirty="0">
                <a:solidFill>
                  <a:schemeClr val="bg1"/>
                </a:solidFill>
                <a:effectLst/>
                <a:latin typeface="+mn-lt"/>
              </a:rPr>
              <a:t>- ‘</a:t>
            </a:r>
            <a:r>
              <a:rPr lang="en-US" sz="2900" b="1" dirty="0">
                <a:solidFill>
                  <a:schemeClr val="bg1"/>
                </a:solidFill>
                <a:effectLst/>
                <a:latin typeface="+mn-lt"/>
              </a:rPr>
              <a:t>A Carers Guide to Home Fire Safety’</a:t>
            </a:r>
            <a:r>
              <a:rPr lang="en-US" sz="2900" dirty="0">
                <a:solidFill>
                  <a:schemeClr val="bg1"/>
                </a:solidFill>
                <a:effectLst/>
                <a:latin typeface="+mn-lt"/>
              </a:rPr>
              <a:t> that has been developed by the Community Safety Care, Health and Safeguarding team at the London Fire Brigade. </a:t>
            </a:r>
          </a:p>
          <a:p>
            <a:pPr defTabSz="457200" eaLnBrk="1" hangingPunct="1">
              <a:lnSpc>
                <a:spcPct val="90000"/>
              </a:lnSpc>
              <a:spcBef>
                <a:spcPts val="1000"/>
              </a:spcBef>
              <a:spcAft>
                <a:spcPts val="0"/>
              </a:spcAft>
              <a:buClr>
                <a:schemeClr val="accent1"/>
              </a:buClr>
              <a:buSzPct val="80000"/>
            </a:pPr>
            <a:endParaRPr lang="en-US" sz="2900" dirty="0">
              <a:solidFill>
                <a:schemeClr val="bg1"/>
              </a:solidFill>
              <a:effectLst/>
              <a:latin typeface="+mn-lt"/>
            </a:endParaRPr>
          </a:p>
          <a:p>
            <a:pPr defTabSz="457200" eaLnBrk="1" hangingPunct="1">
              <a:lnSpc>
                <a:spcPct val="90000"/>
              </a:lnSpc>
              <a:spcBef>
                <a:spcPts val="1000"/>
              </a:spcBef>
              <a:spcAft>
                <a:spcPts val="0"/>
              </a:spcAft>
              <a:buClr>
                <a:schemeClr val="accent1"/>
              </a:buClr>
              <a:buSzPct val="80000"/>
              <a:buFont typeface="Wingdings 3" charset="2"/>
              <a:buChar char=""/>
            </a:pPr>
            <a:r>
              <a:rPr lang="en-US" sz="2900" dirty="0">
                <a:solidFill>
                  <a:schemeClr val="bg1"/>
                </a:solidFill>
                <a:effectLst/>
                <a:latin typeface="+mn-lt"/>
              </a:rPr>
              <a:t>This video has now launched and is live on the London Fire Brigade website for anyone to access and watch. As one of our valued partners, we wanted you to be one of the first to see it. </a:t>
            </a:r>
          </a:p>
          <a:p>
            <a:pPr defTabSz="457200" eaLnBrk="1" hangingPunct="1">
              <a:lnSpc>
                <a:spcPct val="90000"/>
              </a:lnSpc>
              <a:spcBef>
                <a:spcPts val="1000"/>
              </a:spcBef>
              <a:spcAft>
                <a:spcPts val="0"/>
              </a:spcAft>
              <a:buClr>
                <a:schemeClr val="accent1"/>
              </a:buClr>
              <a:buSzPct val="80000"/>
              <a:buFont typeface="Wingdings 3" charset="2"/>
              <a:buChar char=""/>
            </a:pPr>
            <a:r>
              <a:rPr lang="en-US" sz="2900" dirty="0">
                <a:solidFill>
                  <a:schemeClr val="bg1"/>
                </a:solidFill>
                <a:effectLst/>
                <a:latin typeface="+mn-lt"/>
              </a:rPr>
              <a:t> </a:t>
            </a:r>
          </a:p>
          <a:p>
            <a:pPr defTabSz="457200" eaLnBrk="1" hangingPunct="1">
              <a:lnSpc>
                <a:spcPct val="90000"/>
              </a:lnSpc>
              <a:spcBef>
                <a:spcPts val="1000"/>
              </a:spcBef>
              <a:spcAft>
                <a:spcPts val="0"/>
              </a:spcAft>
              <a:buClr>
                <a:schemeClr val="accent1"/>
              </a:buClr>
              <a:buSzPct val="80000"/>
              <a:buFont typeface="Wingdings 3" charset="2"/>
              <a:buChar char=""/>
            </a:pPr>
            <a:r>
              <a:rPr lang="en-US" sz="2900" dirty="0">
                <a:solidFill>
                  <a:schemeClr val="bg1"/>
                </a:solidFill>
                <a:effectLst/>
                <a:latin typeface="+mn-lt"/>
              </a:rPr>
              <a:t>The video can be found on the SAEB website here:</a:t>
            </a:r>
          </a:p>
          <a:p>
            <a:pPr defTabSz="457200" eaLnBrk="1" hangingPunct="1">
              <a:lnSpc>
                <a:spcPct val="90000"/>
              </a:lnSpc>
              <a:spcBef>
                <a:spcPts val="1000"/>
              </a:spcBef>
              <a:spcAft>
                <a:spcPts val="0"/>
              </a:spcAft>
              <a:buClr>
                <a:schemeClr val="accent1"/>
              </a:buClr>
              <a:buSzPct val="80000"/>
            </a:pPr>
            <a:r>
              <a:rPr lang="en-GB" sz="2900" b="0" i="0" u="sng" dirty="0">
                <a:solidFill>
                  <a:schemeClr val="bg1"/>
                </a:solidFill>
                <a:effectLst/>
                <a:latin typeface="Readex Pro"/>
                <a:hlinkClick r:id="rId3">
                  <a:extLst>
                    <a:ext uri="{A12FA001-AC4F-418D-AE19-62706E023703}">
                      <ahyp:hlinkClr xmlns:ahyp="http://schemas.microsoft.com/office/drawing/2018/hyperlinkcolor" val="tx"/>
                    </a:ext>
                  </a:extLst>
                </a:hlinkClick>
              </a:rPr>
              <a:t>Fire safety for carers, social workers and support workers | London Fire Brigade</a:t>
            </a:r>
            <a:endParaRPr lang="en-US" sz="2900" dirty="0">
              <a:solidFill>
                <a:schemeClr val="bg1"/>
              </a:solidFill>
              <a:effectLst/>
              <a:latin typeface="+mn-lt"/>
            </a:endParaRPr>
          </a:p>
        </p:txBody>
      </p:sp>
      <p:pic>
        <p:nvPicPr>
          <p:cNvPr id="59" name="Graphic 58" descr="Firefighter">
            <a:extLst>
              <a:ext uri="{FF2B5EF4-FFF2-40B4-BE49-F238E27FC236}">
                <a16:creationId xmlns:a16="http://schemas.microsoft.com/office/drawing/2014/main" id="{45BAD07E-8AB8-7C6A-FC47-BEB8604208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53000" y="1333195"/>
            <a:ext cx="4179094" cy="4179094"/>
          </a:xfrm>
          <a:prstGeom prst="rect">
            <a:avLst/>
          </a:prstGeom>
        </p:spPr>
      </p:pic>
      <p:sp>
        <p:nvSpPr>
          <p:cNvPr id="60" name="Isosceles Triangle 59">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51503" y="4013200"/>
            <a:ext cx="364595"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3" name="52D1BAB5-EAFB-431D-AF91-2DCDE09328F5">
            <a:extLst>
              <a:ext uri="{FF2B5EF4-FFF2-40B4-BE49-F238E27FC236}">
                <a16:creationId xmlns:a16="http://schemas.microsoft.com/office/drawing/2014/main" id="{6A20E50B-3238-501E-DA0E-D86C4806E14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87335" y="152400"/>
            <a:ext cx="1713865" cy="478017"/>
          </a:xfrm>
          <a:prstGeom prst="rect">
            <a:avLst/>
          </a:prstGeom>
          <a:noFill/>
          <a:ln>
            <a:noFill/>
          </a:ln>
        </p:spPr>
      </p:pic>
    </p:spTree>
    <p:extLst>
      <p:ext uri="{BB962C8B-B14F-4D97-AF65-F5344CB8AC3E}">
        <p14:creationId xmlns:p14="http://schemas.microsoft.com/office/powerpoint/2010/main" val="1411001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4" name="Rectangle 3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52941" y="0"/>
            <a:ext cx="9906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673920" y="3681413"/>
            <a:ext cx="3870391"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2086" y="-8467"/>
            <a:ext cx="244347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4933" y="-8467"/>
            <a:ext cx="2103204"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4" name="Isosceles Triangle 4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9657" y="3048000"/>
            <a:ext cx="264848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6418" y="-8467"/>
            <a:ext cx="231914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8" name="Isosceles Triangle 4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9115" y="3589867"/>
            <a:ext cx="1476442"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0" name="Freeform: Shape 4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5575" y="-8467"/>
            <a:ext cx="4870425"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AFCBA9F1-B93A-B5DD-16A3-9C5EEA11D4D8}"/>
              </a:ext>
            </a:extLst>
          </p:cNvPr>
          <p:cNvSpPr>
            <a:spLocks noGrp="1"/>
          </p:cNvSpPr>
          <p:nvPr>
            <p:ph type="title"/>
          </p:nvPr>
        </p:nvSpPr>
        <p:spPr>
          <a:xfrm>
            <a:off x="4609115" y="0"/>
            <a:ext cx="4892838" cy="2837330"/>
          </a:xfrm>
        </p:spPr>
        <p:txBody>
          <a:bodyPr anchor="ctr">
            <a:normAutofit/>
          </a:bodyPr>
          <a:lstStyle/>
          <a:p>
            <a:pPr>
              <a:lnSpc>
                <a:spcPct val="90000"/>
              </a:lnSpc>
            </a:pPr>
            <a:r>
              <a:rPr lang="en-GB" sz="25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 third of people who are seriously or fatally injured by a fire were getting some form of care.</a:t>
            </a:r>
            <a:br>
              <a:rPr lang="en-GB" sz="2500" dirty="0">
                <a:solidFill>
                  <a:srgbClr val="FFFFFF"/>
                </a:solidFill>
                <a:effectLst/>
                <a:latin typeface="Times New Roman" panose="02020603050405020304" pitchFamily="18" charset="0"/>
                <a:ea typeface="Times New Roman" panose="02020603050405020304" pitchFamily="18" charset="0"/>
              </a:rPr>
            </a:br>
            <a:endParaRPr lang="en-GB" sz="2500" dirty="0">
              <a:solidFill>
                <a:srgbClr val="FFFFFF"/>
              </a:solidFill>
            </a:endParaRPr>
          </a:p>
        </p:txBody>
      </p:sp>
      <p:pic>
        <p:nvPicPr>
          <p:cNvPr id="29" name="Graphic 28" descr="Group">
            <a:extLst>
              <a:ext uri="{FF2B5EF4-FFF2-40B4-BE49-F238E27FC236}">
                <a16:creationId xmlns:a16="http://schemas.microsoft.com/office/drawing/2014/main" id="{48C1D206-9EB6-E87A-BDA2-C6017F6249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5266" y="1906635"/>
            <a:ext cx="3133629" cy="3133629"/>
          </a:xfrm>
          <a:prstGeom prst="rect">
            <a:avLst/>
          </a:prstGeom>
        </p:spPr>
      </p:pic>
      <p:sp>
        <p:nvSpPr>
          <p:cNvPr id="25" name="Content Placeholder 3">
            <a:extLst>
              <a:ext uri="{FF2B5EF4-FFF2-40B4-BE49-F238E27FC236}">
                <a16:creationId xmlns:a16="http://schemas.microsoft.com/office/drawing/2014/main" id="{041C3502-B861-65A9-FB5F-99E396C43A71}"/>
              </a:ext>
            </a:extLst>
          </p:cNvPr>
          <p:cNvSpPr>
            <a:spLocks noGrp="1"/>
          </p:cNvSpPr>
          <p:nvPr>
            <p:ph idx="1"/>
          </p:nvPr>
        </p:nvSpPr>
        <p:spPr>
          <a:xfrm>
            <a:off x="5807549" y="1906636"/>
            <a:ext cx="3920094" cy="4248632"/>
          </a:xfrm>
        </p:spPr>
        <p:txBody>
          <a:bodyPr anchor="t">
            <a:noAutofit/>
          </a:bodyPr>
          <a:lstStyle/>
          <a:p>
            <a:pPr marL="0" indent="0">
              <a:lnSpc>
                <a:spcPct val="90000"/>
              </a:lnSpc>
              <a:buNone/>
            </a:pPr>
            <a:r>
              <a:rPr lang="en-GB" sz="2400" u="sng" dirty="0">
                <a:solidFill>
                  <a:srgbClr val="FFFFFF"/>
                </a:solidFill>
              </a:rPr>
              <a:t>Formal </a:t>
            </a:r>
          </a:p>
          <a:p>
            <a:pPr marL="0" indent="0">
              <a:lnSpc>
                <a:spcPct val="90000"/>
              </a:lnSpc>
              <a:buNone/>
            </a:pPr>
            <a:r>
              <a:rPr lang="en-GB" sz="2400" dirty="0">
                <a:solidFill>
                  <a:srgbClr val="FFFFFF"/>
                </a:solidFill>
              </a:rPr>
              <a:t>Social workers</a:t>
            </a:r>
          </a:p>
          <a:p>
            <a:pPr marL="0" indent="0">
              <a:lnSpc>
                <a:spcPct val="90000"/>
              </a:lnSpc>
              <a:buNone/>
            </a:pPr>
            <a:r>
              <a:rPr lang="en-GB" sz="2400" dirty="0">
                <a:solidFill>
                  <a:srgbClr val="FFFFFF"/>
                </a:solidFill>
              </a:rPr>
              <a:t>Occupational</a:t>
            </a:r>
          </a:p>
          <a:p>
            <a:pPr marL="0" indent="0">
              <a:lnSpc>
                <a:spcPct val="90000"/>
              </a:lnSpc>
              <a:buNone/>
            </a:pPr>
            <a:r>
              <a:rPr lang="en-GB" sz="2400" dirty="0">
                <a:solidFill>
                  <a:srgbClr val="FFFFFF"/>
                </a:solidFill>
              </a:rPr>
              <a:t>Therapist</a:t>
            </a:r>
          </a:p>
          <a:p>
            <a:pPr marL="0" indent="0">
              <a:lnSpc>
                <a:spcPct val="90000"/>
              </a:lnSpc>
              <a:buNone/>
            </a:pPr>
            <a:r>
              <a:rPr lang="en-GB" sz="2400" dirty="0">
                <a:solidFill>
                  <a:srgbClr val="FFFFFF"/>
                </a:solidFill>
              </a:rPr>
              <a:t>Paid Carer</a:t>
            </a:r>
          </a:p>
          <a:p>
            <a:pPr marL="0" indent="0">
              <a:lnSpc>
                <a:spcPct val="90000"/>
              </a:lnSpc>
              <a:buNone/>
            </a:pPr>
            <a:r>
              <a:rPr lang="en-GB" sz="2400" dirty="0">
                <a:solidFill>
                  <a:srgbClr val="FFFFFF"/>
                </a:solidFill>
              </a:rPr>
              <a:t>Clinicians </a:t>
            </a:r>
          </a:p>
          <a:p>
            <a:pPr marL="0" indent="0">
              <a:lnSpc>
                <a:spcPct val="90000"/>
              </a:lnSpc>
              <a:buNone/>
            </a:pPr>
            <a:r>
              <a:rPr lang="en-GB" sz="2400" u="sng" dirty="0">
                <a:solidFill>
                  <a:srgbClr val="FFFFFF"/>
                </a:solidFill>
              </a:rPr>
              <a:t>Informal </a:t>
            </a:r>
          </a:p>
          <a:p>
            <a:pPr marL="0" indent="0">
              <a:lnSpc>
                <a:spcPct val="90000"/>
              </a:lnSpc>
              <a:buNone/>
            </a:pPr>
            <a:r>
              <a:rPr lang="en-GB" sz="2400" dirty="0">
                <a:solidFill>
                  <a:srgbClr val="FFFFFF"/>
                </a:solidFill>
              </a:rPr>
              <a:t>Neighbour</a:t>
            </a:r>
          </a:p>
          <a:p>
            <a:pPr marL="0" indent="0">
              <a:lnSpc>
                <a:spcPct val="90000"/>
              </a:lnSpc>
              <a:buNone/>
            </a:pPr>
            <a:r>
              <a:rPr lang="en-GB" sz="2400" dirty="0">
                <a:solidFill>
                  <a:srgbClr val="FFFFFF"/>
                </a:solidFill>
              </a:rPr>
              <a:t>Family Member</a:t>
            </a:r>
          </a:p>
          <a:p>
            <a:pPr marL="0" indent="0">
              <a:lnSpc>
                <a:spcPct val="90000"/>
              </a:lnSpc>
              <a:buNone/>
            </a:pPr>
            <a:r>
              <a:rPr lang="en-GB" sz="2400" dirty="0">
                <a:solidFill>
                  <a:srgbClr val="FFFFFF"/>
                </a:solidFill>
              </a:rPr>
              <a:t>Friend</a:t>
            </a:r>
          </a:p>
        </p:txBody>
      </p:sp>
      <p:pic>
        <p:nvPicPr>
          <p:cNvPr id="2" name="52D1BAB5-EAFB-431D-AF91-2DCDE09328F5">
            <a:extLst>
              <a:ext uri="{FF2B5EF4-FFF2-40B4-BE49-F238E27FC236}">
                <a16:creationId xmlns:a16="http://schemas.microsoft.com/office/drawing/2014/main" id="{8190344A-018C-5662-7FAE-DE6F4D5BAE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4047" y="424198"/>
            <a:ext cx="2786380" cy="777154"/>
          </a:xfrm>
          <a:prstGeom prst="rect">
            <a:avLst/>
          </a:prstGeom>
          <a:noFill/>
          <a:ln>
            <a:noFill/>
          </a:ln>
        </p:spPr>
      </p:pic>
    </p:spTree>
    <p:extLst>
      <p:ext uri="{BB962C8B-B14F-4D97-AF65-F5344CB8AC3E}">
        <p14:creationId xmlns:p14="http://schemas.microsoft.com/office/powerpoint/2010/main" val="1657175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9906001"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75D64D2A-36B0-4282-8A64-B4BDB73CBAA2}"/>
              </a:ext>
            </a:extLst>
          </p:cNvPr>
          <p:cNvSpPr>
            <a:spLocks noGrp="1"/>
          </p:cNvSpPr>
          <p:nvPr>
            <p:ph type="title"/>
          </p:nvPr>
        </p:nvSpPr>
        <p:spPr>
          <a:xfrm>
            <a:off x="4041648" y="1265314"/>
            <a:ext cx="3493479" cy="3249131"/>
          </a:xfrm>
        </p:spPr>
        <p:txBody>
          <a:bodyPr vert="horz" lIns="91440" tIns="45720" rIns="91440" bIns="45720" rtlCol="0" anchor="b">
            <a:normAutofit/>
          </a:bodyPr>
          <a:lstStyle/>
          <a:p>
            <a:r>
              <a:rPr lang="en-US" sz="5400" kern="1200" dirty="0">
                <a:solidFill>
                  <a:schemeClr val="accent1"/>
                </a:solidFill>
                <a:latin typeface="+mj-lt"/>
                <a:ea typeface="+mj-ea"/>
                <a:cs typeface="+mj-cs"/>
              </a:rPr>
              <a:t>Any Questions </a:t>
            </a:r>
            <a:br>
              <a:rPr lang="en-US" sz="5400" kern="1200" dirty="0">
                <a:solidFill>
                  <a:schemeClr val="accent1"/>
                </a:solidFill>
                <a:latin typeface="+mj-lt"/>
                <a:ea typeface="+mj-ea"/>
                <a:cs typeface="+mj-cs"/>
              </a:rPr>
            </a:br>
            <a:r>
              <a:rPr lang="en-US" sz="5400" kern="1200" dirty="0">
                <a:solidFill>
                  <a:schemeClr val="accent1"/>
                </a:solidFill>
                <a:latin typeface="+mj-lt"/>
                <a:ea typeface="+mj-ea"/>
                <a:cs typeface="+mj-cs"/>
              </a:rPr>
              <a:t>?</a:t>
            </a:r>
          </a:p>
        </p:txBody>
      </p:sp>
      <p:sp>
        <p:nvSpPr>
          <p:cNvPr id="21" name="Isosceles Triangle 20">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578" y="12700"/>
            <a:ext cx="684610"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6" name="Graphic 5" descr="Help">
            <a:extLst>
              <a:ext uri="{FF2B5EF4-FFF2-40B4-BE49-F238E27FC236}">
                <a16:creationId xmlns:a16="http://schemas.microsoft.com/office/drawing/2014/main" id="{42E39080-4E3C-56F5-3255-0AABC00B25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990" y="1903172"/>
            <a:ext cx="3059625" cy="3059625"/>
          </a:xfrm>
          <a:prstGeom prst="rect">
            <a:avLst/>
          </a:prstGeom>
        </p:spPr>
      </p:pic>
      <p:pic>
        <p:nvPicPr>
          <p:cNvPr id="3" name="52D1BAB5-EAFB-431D-AF91-2DCDE09328F5">
            <a:extLst>
              <a:ext uri="{FF2B5EF4-FFF2-40B4-BE49-F238E27FC236}">
                <a16:creationId xmlns:a16="http://schemas.microsoft.com/office/drawing/2014/main" id="{531FAD77-458F-91A3-B8F1-D1FD6D2C88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7335" y="152400"/>
            <a:ext cx="1713865" cy="478017"/>
          </a:xfrm>
          <a:prstGeom prst="rect">
            <a:avLst/>
          </a:prstGeom>
          <a:noFill/>
          <a:ln>
            <a:noFill/>
          </a:ln>
        </p:spPr>
      </p:pic>
    </p:spTree>
    <p:extLst>
      <p:ext uri="{BB962C8B-B14F-4D97-AF65-F5344CB8AC3E}">
        <p14:creationId xmlns:p14="http://schemas.microsoft.com/office/powerpoint/2010/main" val="257200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9906001"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19" name="Rectangle 18">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4609"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Isosceles Triangle 22">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7558" y="3818467"/>
            <a:ext cx="3615863"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70833" y="0"/>
            <a:ext cx="1435167"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27" name="Straight Connector 26">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34362" y="0"/>
            <a:ext cx="140335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33029" y="3681413"/>
            <a:ext cx="3870391"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BE5B021B-3578-F4C5-4BF1-54DEEDF325ED}"/>
              </a:ext>
            </a:extLst>
          </p:cNvPr>
          <p:cNvSpPr/>
          <p:nvPr/>
        </p:nvSpPr>
        <p:spPr>
          <a:xfrm>
            <a:off x="1224491" y="1397000"/>
            <a:ext cx="6310636" cy="2653836"/>
          </a:xfrm>
          <a:prstGeom prst="rect">
            <a:avLst/>
          </a:prstGeom>
        </p:spPr>
        <p:txBody>
          <a:bodyPr vert="horz" lIns="91440" tIns="45720" rIns="91440" bIns="45720" rtlCol="0" anchor="b">
            <a:normAutofit/>
          </a:bodyPr>
          <a:lstStyle/>
          <a:p>
            <a:pPr algn="r" defTabSz="457200" eaLnBrk="1" hangingPunct="1">
              <a:spcAft>
                <a:spcPts val="600"/>
              </a:spcAft>
              <a:defRPr/>
            </a:pPr>
            <a:r>
              <a:rPr lang="en-US" altLang="en-US" sz="5000" dirty="0">
                <a:ln w="0"/>
                <a:solidFill>
                  <a:schemeClr val="accent1"/>
                </a:solidFill>
                <a:effectLst>
                  <a:outerShdw blurRad="38100" dist="19050" dir="2700000" algn="tl" rotWithShape="0">
                    <a:schemeClr val="dk1">
                      <a:alpha val="40000"/>
                    </a:schemeClr>
                  </a:outerShdw>
                </a:effectLst>
                <a:latin typeface="+mj-lt"/>
                <a:ea typeface="+mj-ea"/>
                <a:cs typeface="+mj-cs"/>
              </a:rPr>
              <a:t>WORKING TOGETHER </a:t>
            </a:r>
          </a:p>
          <a:p>
            <a:pPr algn="r" defTabSz="457200" eaLnBrk="1" hangingPunct="1">
              <a:spcAft>
                <a:spcPts val="600"/>
              </a:spcAft>
              <a:defRPr/>
            </a:pPr>
            <a:r>
              <a:rPr lang="en-US" altLang="en-US" sz="5000" dirty="0">
                <a:ln w="0"/>
                <a:solidFill>
                  <a:schemeClr val="accent1"/>
                </a:solidFill>
                <a:effectLst>
                  <a:outerShdw blurRad="38100" dist="19050" dir="2700000" algn="tl" rotWithShape="0">
                    <a:schemeClr val="dk1">
                      <a:alpha val="40000"/>
                    </a:schemeClr>
                  </a:outerShdw>
                </a:effectLst>
                <a:latin typeface="+mj-lt"/>
                <a:ea typeface="+mj-ea"/>
                <a:cs typeface="+mj-cs"/>
              </a:rPr>
              <a:t>WE CAN SAVE </a:t>
            </a:r>
            <a:br>
              <a:rPr lang="en-US" altLang="en-US" sz="5000" dirty="0">
                <a:ln w="0"/>
                <a:solidFill>
                  <a:schemeClr val="accent1"/>
                </a:solidFill>
                <a:effectLst>
                  <a:outerShdw blurRad="38100" dist="19050" dir="2700000" algn="tl" rotWithShape="0">
                    <a:schemeClr val="dk1">
                      <a:alpha val="40000"/>
                    </a:schemeClr>
                  </a:outerShdw>
                </a:effectLst>
                <a:latin typeface="+mj-lt"/>
                <a:ea typeface="+mj-ea"/>
                <a:cs typeface="+mj-cs"/>
              </a:rPr>
            </a:br>
            <a:r>
              <a:rPr lang="en-US" altLang="en-US" sz="5000" dirty="0">
                <a:ln w="0"/>
                <a:solidFill>
                  <a:schemeClr val="accent1"/>
                </a:solidFill>
                <a:effectLst>
                  <a:outerShdw blurRad="38100" dist="19050" dir="2700000" algn="tl" rotWithShape="0">
                    <a:schemeClr val="dk1">
                      <a:alpha val="40000"/>
                    </a:schemeClr>
                  </a:outerShdw>
                </a:effectLst>
                <a:latin typeface="+mj-lt"/>
                <a:ea typeface="+mj-ea"/>
                <a:cs typeface="+mj-cs"/>
              </a:rPr>
              <a:t>LIVES</a:t>
            </a:r>
            <a:endParaRPr lang="en-US" sz="5000" dirty="0">
              <a:ln w="0"/>
              <a:solidFill>
                <a:schemeClr val="accent1"/>
              </a:solidFill>
              <a:effectLst>
                <a:outerShdw blurRad="38100" dist="19050" dir="2700000" algn="tl" rotWithShape="0">
                  <a:schemeClr val="dk1">
                    <a:alpha val="40000"/>
                  </a:schemeClr>
                </a:outerShdw>
              </a:effectLst>
              <a:latin typeface="+mj-lt"/>
              <a:ea typeface="+mj-ea"/>
              <a:cs typeface="+mj-cs"/>
            </a:endParaRPr>
          </a:p>
        </p:txBody>
      </p:sp>
      <p:pic>
        <p:nvPicPr>
          <p:cNvPr id="3" name="52D1BAB5-EAFB-431D-AF91-2DCDE09328F5">
            <a:extLst>
              <a:ext uri="{FF2B5EF4-FFF2-40B4-BE49-F238E27FC236}">
                <a16:creationId xmlns:a16="http://schemas.microsoft.com/office/drawing/2014/main" id="{A4D525ED-0A35-5357-FF0E-1658123E7C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3661" y="177800"/>
            <a:ext cx="3733800" cy="1041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443" name="Group 1544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9906001" cy="6866467"/>
            <a:chOff x="0" y="-8467"/>
            <a:chExt cx="12192000" cy="6866467"/>
          </a:xfrm>
        </p:grpSpPr>
        <p:cxnSp>
          <p:nvCxnSpPr>
            <p:cNvPr id="15444" name="Straight Connector 1544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445" name="Straight Connector 1544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44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44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448" name="Isosceles Triangle 1544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44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45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45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452" name="Isosceles Triangle 1545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453" name="Isosceles Triangle 1545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15455" name="Rectangle 15454">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457" name="Rectangle 15456">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459" name="Straight Connector 15458">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52941" y="0"/>
            <a:ext cx="9906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461" name="Straight Connector 15460">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673920" y="3681413"/>
            <a:ext cx="3870391"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546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2086" y="-8467"/>
            <a:ext cx="244347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46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4933" y="-8467"/>
            <a:ext cx="2103204"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467" name="Isosceles Triangle 15466">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9657" y="3048000"/>
            <a:ext cx="264848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46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6418" y="-8467"/>
            <a:ext cx="231914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471" name="Isosceles Triangle 15470">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9115" y="3589867"/>
            <a:ext cx="1476442"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473" name="Freeform: Shape 15472">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5575" y="-8467"/>
            <a:ext cx="4870425"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406" name="Picture 15405" descr="Fire and smoke">
            <a:extLst>
              <a:ext uri="{FF2B5EF4-FFF2-40B4-BE49-F238E27FC236}">
                <a16:creationId xmlns:a16="http://schemas.microsoft.com/office/drawing/2014/main" id="{84430983-55D4-2E7C-E8BC-DBE3B4DE34EE}"/>
              </a:ext>
            </a:extLst>
          </p:cNvPr>
          <p:cNvPicPr>
            <a:picLocks noChangeAspect="1"/>
          </p:cNvPicPr>
          <p:nvPr/>
        </p:nvPicPr>
        <p:blipFill>
          <a:blip r:embed="rId2"/>
          <a:srcRect l="21175" r="16174" b="-2"/>
          <a:stretch/>
        </p:blipFill>
        <p:spPr>
          <a:xfrm>
            <a:off x="615266" y="1804092"/>
            <a:ext cx="3133629" cy="3338715"/>
          </a:xfrm>
          <a:prstGeom prst="rect">
            <a:avLst/>
          </a:prstGeom>
        </p:spPr>
      </p:pic>
      <p:sp>
        <p:nvSpPr>
          <p:cNvPr id="15362" name="TextBox 2">
            <a:extLst>
              <a:ext uri="{FF2B5EF4-FFF2-40B4-BE49-F238E27FC236}">
                <a16:creationId xmlns:a16="http://schemas.microsoft.com/office/drawing/2014/main" id="{8C6154CC-45BD-1E38-2D35-32F5740993EA}"/>
              </a:ext>
            </a:extLst>
          </p:cNvPr>
          <p:cNvSpPr txBox="1">
            <a:spLocks noChangeArrowheads="1"/>
          </p:cNvSpPr>
          <p:nvPr/>
        </p:nvSpPr>
        <p:spPr bwMode="auto">
          <a:xfrm>
            <a:off x="5362057" y="670560"/>
            <a:ext cx="4365586" cy="5484707"/>
          </a:xfrm>
          <a:prstGeom prst="rect">
            <a:avLst/>
          </a:prstGeom>
        </p:spPr>
        <p:txBody>
          <a:bodyPr vert="horz" lIns="91440" tIns="45720" rIns="91440" bIns="45720" rtlCol="0" anchor="t">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457200" eaLnBrk="1" hangingPunct="1">
              <a:spcBef>
                <a:spcPts val="1000"/>
              </a:spcBef>
              <a:spcAft>
                <a:spcPts val="0"/>
              </a:spcAft>
              <a:buClr>
                <a:schemeClr val="accent1"/>
              </a:buClr>
              <a:buSzPct val="80000"/>
              <a:defRPr/>
            </a:pPr>
            <a:r>
              <a:rPr lang="en-US" altLang="en-US" sz="3600" dirty="0">
                <a:solidFill>
                  <a:srgbClr val="FFFFFF"/>
                </a:solidFill>
                <a:cs typeface="Arial" panose="020B0604020202020204" pitchFamily="34" charset="0"/>
              </a:rPr>
              <a:t>These fires occurred in a place where people should be and feel safe – in their own homes</a:t>
            </a:r>
          </a:p>
        </p:txBody>
      </p:sp>
      <p:pic>
        <p:nvPicPr>
          <p:cNvPr id="2" name="52D1BAB5-EAFB-431D-AF91-2DCDE09328F5">
            <a:extLst>
              <a:ext uri="{FF2B5EF4-FFF2-40B4-BE49-F238E27FC236}">
                <a16:creationId xmlns:a16="http://schemas.microsoft.com/office/drawing/2014/main" id="{21B77084-AA72-E2DE-0D0B-B7D5EB54F8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8022" y="4953000"/>
            <a:ext cx="2786380" cy="77715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a:extLst>
              <a:ext uri="{FF2B5EF4-FFF2-40B4-BE49-F238E27FC236}">
                <a16:creationId xmlns:a16="http://schemas.microsoft.com/office/drawing/2014/main" id="{26D4195C-FAD0-C93A-3041-52D8F2711F78}"/>
              </a:ext>
            </a:extLst>
          </p:cNvPr>
          <p:cNvSpPr>
            <a:spLocks noGrp="1"/>
          </p:cNvSpPr>
          <p:nvPr>
            <p:ph idx="1"/>
          </p:nvPr>
        </p:nvSpPr>
        <p:spPr>
          <a:xfrm>
            <a:off x="-81280" y="365762"/>
            <a:ext cx="9210993" cy="5439728"/>
          </a:xfrm>
        </p:spPr>
        <p:txBody>
          <a:bodyPr rtlCol="0">
            <a:normAutofit fontScale="92500" lnSpcReduction="20000"/>
          </a:bodyPr>
          <a:lstStyle/>
          <a:p>
            <a:pPr indent="0" eaLnBrk="1" fontAlgn="auto" hangingPunct="1">
              <a:spcAft>
                <a:spcPts val="0"/>
              </a:spcAft>
              <a:buFont typeface="Wingdings 3" panose="05040102010807070707" pitchFamily="18" charset="2"/>
              <a:buNone/>
              <a:defRPr/>
            </a:pPr>
            <a:r>
              <a:rPr lang="en-GB" altLang="en-US" sz="2800" b="1" dirty="0">
                <a:solidFill>
                  <a:srgbClr val="002060"/>
                </a:solidFill>
                <a:latin typeface="Arial" panose="020B0604020202020204" pitchFamily="34" charset="0"/>
                <a:cs typeface="Arial" panose="020B0604020202020204" pitchFamily="34" charset="0"/>
              </a:rPr>
              <a:t>Aim</a:t>
            </a:r>
          </a:p>
          <a:p>
            <a:pPr indent="0" eaLnBrk="1" fontAlgn="auto" hangingPunct="1">
              <a:spcAft>
                <a:spcPts val="0"/>
              </a:spcAft>
              <a:buFont typeface="Wingdings 3" panose="05040102010807070707" pitchFamily="18" charset="2"/>
              <a:buNone/>
              <a:defRPr/>
            </a:pPr>
            <a:r>
              <a:rPr lang="en-GB" altLang="en-US" sz="2800" dirty="0">
                <a:solidFill>
                  <a:srgbClr val="002060"/>
                </a:solidFill>
                <a:latin typeface="Arial" panose="020B0604020202020204" pitchFamily="34" charset="0"/>
                <a:cs typeface="Arial" panose="020B0604020202020204" pitchFamily="34" charset="0"/>
              </a:rPr>
              <a:t>To raise awareness amongst the care community of the</a:t>
            </a:r>
          </a:p>
          <a:p>
            <a:pPr indent="0" eaLnBrk="1" fontAlgn="auto" hangingPunct="1">
              <a:spcAft>
                <a:spcPts val="0"/>
              </a:spcAft>
              <a:buFont typeface="Wingdings 3" panose="05040102010807070707" pitchFamily="18" charset="2"/>
              <a:buNone/>
              <a:defRPr/>
            </a:pPr>
            <a:r>
              <a:rPr lang="en-GB" altLang="en-US" sz="2800" dirty="0">
                <a:solidFill>
                  <a:srgbClr val="002060"/>
                </a:solidFill>
                <a:latin typeface="Arial" panose="020B0604020202020204" pitchFamily="34" charset="0"/>
                <a:cs typeface="Arial" panose="020B0604020202020204" pitchFamily="34" charset="0"/>
              </a:rPr>
              <a:t>characteristics and behaviours that increase fire risk for </a:t>
            </a:r>
          </a:p>
          <a:p>
            <a:pPr indent="0" eaLnBrk="1" fontAlgn="auto" hangingPunct="1">
              <a:spcAft>
                <a:spcPts val="0"/>
              </a:spcAft>
              <a:buFont typeface="Wingdings 3" panose="05040102010807070707" pitchFamily="18" charset="2"/>
              <a:buNone/>
              <a:defRPr/>
            </a:pPr>
            <a:r>
              <a:rPr lang="en-GB" altLang="en-US" sz="2800" dirty="0">
                <a:solidFill>
                  <a:srgbClr val="002060"/>
                </a:solidFill>
                <a:latin typeface="Arial" panose="020B0604020202020204" pitchFamily="34" charset="0"/>
                <a:cs typeface="Arial" panose="020B0604020202020204" pitchFamily="34" charset="0"/>
              </a:rPr>
              <a:t>vulnerable people, and the action they can take to </a:t>
            </a:r>
          </a:p>
          <a:p>
            <a:pPr indent="0" eaLnBrk="1" fontAlgn="auto" hangingPunct="1">
              <a:spcAft>
                <a:spcPts val="0"/>
              </a:spcAft>
              <a:buFont typeface="Wingdings 3" panose="05040102010807070707" pitchFamily="18" charset="2"/>
              <a:buNone/>
              <a:defRPr/>
            </a:pPr>
            <a:r>
              <a:rPr lang="en-GB" altLang="en-US" sz="2800" dirty="0">
                <a:solidFill>
                  <a:srgbClr val="002060"/>
                </a:solidFill>
                <a:latin typeface="Arial" panose="020B0604020202020204" pitchFamily="34" charset="0"/>
                <a:cs typeface="Arial" panose="020B0604020202020204" pitchFamily="34" charset="0"/>
              </a:rPr>
              <a:t>reduce that risk.</a:t>
            </a:r>
          </a:p>
          <a:p>
            <a:pPr indent="0" eaLnBrk="1" fontAlgn="auto" hangingPunct="1">
              <a:spcAft>
                <a:spcPts val="0"/>
              </a:spcAft>
              <a:buFont typeface="Wingdings 3" panose="05040102010807070707" pitchFamily="18" charset="2"/>
              <a:buNone/>
              <a:defRPr/>
            </a:pPr>
            <a:endParaRPr lang="en-GB" altLang="en-US" sz="2800" dirty="0">
              <a:solidFill>
                <a:srgbClr val="002060"/>
              </a:solidFill>
              <a:latin typeface="Arial" panose="020B0604020202020204" pitchFamily="34" charset="0"/>
              <a:cs typeface="Arial" panose="020B0604020202020204" pitchFamily="34" charset="0"/>
            </a:endParaRPr>
          </a:p>
          <a:p>
            <a:pPr indent="0" eaLnBrk="1" fontAlgn="auto" hangingPunct="1">
              <a:spcAft>
                <a:spcPts val="0"/>
              </a:spcAft>
              <a:buFont typeface="Wingdings 3" panose="05040102010807070707" pitchFamily="18" charset="2"/>
              <a:buNone/>
              <a:defRPr/>
            </a:pPr>
            <a:r>
              <a:rPr lang="en-GB" altLang="en-US" sz="2800" b="1" dirty="0">
                <a:solidFill>
                  <a:srgbClr val="002060"/>
                </a:solidFill>
                <a:latin typeface="Arial" panose="020B0604020202020204" pitchFamily="34" charset="0"/>
                <a:cs typeface="Arial" panose="020B0604020202020204" pitchFamily="34" charset="0"/>
              </a:rPr>
              <a:t>Objectives </a:t>
            </a:r>
          </a:p>
          <a:p>
            <a:pPr marL="800100" indent="-457200" eaLnBrk="1" fontAlgn="auto" hangingPunct="1">
              <a:spcAft>
                <a:spcPts val="0"/>
              </a:spcAft>
              <a:buFont typeface="Wingdings" panose="05000000000000000000" pitchFamily="2" charset="2"/>
              <a:buChar char="q"/>
              <a:defRPr/>
            </a:pPr>
            <a:r>
              <a:rPr lang="en-GB" altLang="en-US" sz="2800" dirty="0">
                <a:solidFill>
                  <a:srgbClr val="002060"/>
                </a:solidFill>
                <a:latin typeface="Arial" panose="020B0604020202020204" pitchFamily="34" charset="0"/>
                <a:cs typeface="Arial" panose="020B0604020202020204" pitchFamily="34" charset="0"/>
              </a:rPr>
              <a:t>To be able to identify individuals at a high risk of </a:t>
            </a:r>
          </a:p>
          <a:p>
            <a:pPr indent="0" eaLnBrk="1" fontAlgn="auto" hangingPunct="1">
              <a:spcAft>
                <a:spcPts val="0"/>
              </a:spcAft>
              <a:buNone/>
              <a:defRPr/>
            </a:pPr>
            <a:r>
              <a:rPr lang="en-GB" altLang="en-US" sz="2800" dirty="0">
                <a:solidFill>
                  <a:srgbClr val="002060"/>
                </a:solidFill>
                <a:latin typeface="Arial" panose="020B0604020202020204" pitchFamily="34" charset="0"/>
                <a:cs typeface="Arial" panose="020B0604020202020204" pitchFamily="34" charset="0"/>
              </a:rPr>
              <a:t>     having a fire</a:t>
            </a:r>
          </a:p>
          <a:p>
            <a:pPr marL="800100" indent="-457200" eaLnBrk="1" fontAlgn="auto" hangingPunct="1">
              <a:spcAft>
                <a:spcPts val="0"/>
              </a:spcAft>
              <a:buFont typeface="Wingdings" panose="05000000000000000000" pitchFamily="2" charset="2"/>
              <a:buChar char="q"/>
              <a:defRPr/>
            </a:pPr>
            <a:r>
              <a:rPr lang="en-GB" altLang="en-US" sz="2800" dirty="0">
                <a:solidFill>
                  <a:srgbClr val="002060"/>
                </a:solidFill>
                <a:latin typeface="Arial" panose="020B0604020202020204" pitchFamily="34" charset="0"/>
                <a:cs typeface="Arial" panose="020B0604020202020204" pitchFamily="34" charset="0"/>
              </a:rPr>
              <a:t>To be able to recognise high fire risk factors</a:t>
            </a:r>
          </a:p>
          <a:p>
            <a:pPr marL="800100" indent="-457200" eaLnBrk="1" fontAlgn="auto" hangingPunct="1">
              <a:spcAft>
                <a:spcPts val="0"/>
              </a:spcAft>
              <a:buFont typeface="Wingdings" panose="05000000000000000000" pitchFamily="2" charset="2"/>
              <a:buChar char="q"/>
              <a:defRPr/>
            </a:pPr>
            <a:r>
              <a:rPr lang="en-GB" altLang="en-US" sz="2800" dirty="0">
                <a:solidFill>
                  <a:srgbClr val="002060"/>
                </a:solidFill>
                <a:latin typeface="Arial" panose="020B0604020202020204" pitchFamily="34" charset="0"/>
                <a:cs typeface="Arial" panose="020B0604020202020204" pitchFamily="34" charset="0"/>
              </a:rPr>
              <a:t>Tell you what actions to take to help reduce risk</a:t>
            </a:r>
          </a:p>
          <a:p>
            <a:pPr marL="800100" indent="-457200" eaLnBrk="1" fontAlgn="auto" hangingPunct="1">
              <a:spcAft>
                <a:spcPts val="0"/>
              </a:spcAft>
              <a:buFont typeface="Wingdings" panose="05000000000000000000" pitchFamily="2" charset="2"/>
              <a:buChar char="q"/>
              <a:defRPr/>
            </a:pPr>
            <a:r>
              <a:rPr lang="en-GB" altLang="en-US" sz="2800" dirty="0">
                <a:solidFill>
                  <a:srgbClr val="002060"/>
                </a:solidFill>
                <a:latin typeface="Arial" panose="020B0604020202020204" pitchFamily="34" charset="0"/>
                <a:cs typeface="Arial" panose="020B0604020202020204" pitchFamily="34" charset="0"/>
              </a:rPr>
              <a:t>To know what to do in the event of a fire</a:t>
            </a:r>
          </a:p>
          <a:p>
            <a:pPr eaLnBrk="1" fontAlgn="auto" hangingPunct="1">
              <a:spcAft>
                <a:spcPts val="0"/>
              </a:spcAft>
              <a:buFont typeface="Wingdings 3" charset="2"/>
              <a:buChar char=""/>
              <a:defRPr/>
            </a:pPr>
            <a:endParaRPr lang="en-GB" altLang="en-US" sz="3200" b="1" dirty="0">
              <a:solidFill>
                <a:schemeClr val="tx2"/>
              </a:solidFill>
            </a:endParaRPr>
          </a:p>
          <a:p>
            <a:pPr eaLnBrk="1" fontAlgn="auto" hangingPunct="1">
              <a:spcAft>
                <a:spcPts val="0"/>
              </a:spcAft>
              <a:buFont typeface="Wingdings 3" charset="2"/>
              <a:buChar char=""/>
              <a:defRPr/>
            </a:pPr>
            <a:endParaRPr lang="en-GB" altLang="en-US" sz="2400" dirty="0">
              <a:solidFill>
                <a:schemeClr val="tx2"/>
              </a:solidFill>
            </a:endParaRPr>
          </a:p>
        </p:txBody>
      </p:sp>
      <p:sp>
        <p:nvSpPr>
          <p:cNvPr id="6" name="Rectangle 5">
            <a:extLst>
              <a:ext uri="{FF2B5EF4-FFF2-40B4-BE49-F238E27FC236}">
                <a16:creationId xmlns:a16="http://schemas.microsoft.com/office/drawing/2014/main" id="{35F79A23-AC10-5951-29C9-24E929C344EE}"/>
              </a:ext>
            </a:extLst>
          </p:cNvPr>
          <p:cNvSpPr>
            <a:spLocks noChangeArrowheads="1"/>
          </p:cNvSpPr>
          <p:nvPr/>
        </p:nvSpPr>
        <p:spPr bwMode="auto">
          <a:xfrm>
            <a:off x="0" y="69532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7F2C285C-4851-BCBE-DC54-F228D0F0C770}"/>
              </a:ext>
            </a:extLst>
          </p:cNvPr>
          <p:cNvSpPr>
            <a:spLocks noChangeArrowheads="1"/>
          </p:cNvSpPr>
          <p:nvPr/>
        </p:nvSpPr>
        <p:spPr bwMode="auto">
          <a:xfrm>
            <a:off x="0" y="93345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8" name="Rectangle 7">
            <a:extLst>
              <a:ext uri="{FF2B5EF4-FFF2-40B4-BE49-F238E27FC236}">
                <a16:creationId xmlns:a16="http://schemas.microsoft.com/office/drawing/2014/main" id="{723D75D6-2119-62B9-0B8E-2C173FFB0F77}"/>
              </a:ext>
            </a:extLst>
          </p:cNvPr>
          <p:cNvSpPr>
            <a:spLocks noChangeArrowheads="1"/>
          </p:cNvSpPr>
          <p:nvPr/>
        </p:nvSpPr>
        <p:spPr bwMode="auto">
          <a:xfrm>
            <a:off x="0" y="117157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 name="52D1BAB5-EAFB-431D-AF91-2DCDE09328F5">
            <a:extLst>
              <a:ext uri="{FF2B5EF4-FFF2-40B4-BE49-F238E27FC236}">
                <a16:creationId xmlns:a16="http://schemas.microsoft.com/office/drawing/2014/main" id="{044FA49E-1442-8C6D-BD32-B9B1C745D0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933974"/>
            <a:ext cx="2357120" cy="6574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social work with older people ...">
            <a:extLst>
              <a:ext uri="{FF2B5EF4-FFF2-40B4-BE49-F238E27FC236}">
                <a16:creationId xmlns:a16="http://schemas.microsoft.com/office/drawing/2014/main" id="{34B4D889-CF2B-6B71-8396-43268FEF9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1336675"/>
            <a:ext cx="21431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7" descr="Mobility Issues in The Elderly ...">
            <a:extLst>
              <a:ext uri="{FF2B5EF4-FFF2-40B4-BE49-F238E27FC236}">
                <a16:creationId xmlns:a16="http://schemas.microsoft.com/office/drawing/2014/main" id="{83DA41A0-49F3-E5A4-BAA4-430E34744D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6600" y="1247775"/>
            <a:ext cx="21431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9" descr="Living With A Hearing Impairment ...">
            <a:extLst>
              <a:ext uri="{FF2B5EF4-FFF2-40B4-BE49-F238E27FC236}">
                <a16:creationId xmlns:a16="http://schemas.microsoft.com/office/drawing/2014/main" id="{B1C559A7-4A35-9381-60BD-A4CF3B1C63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9775" y="1270000"/>
            <a:ext cx="21431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3" descr="Symbol Items | The Partially Sighted ...">
            <a:extLst>
              <a:ext uri="{FF2B5EF4-FFF2-40B4-BE49-F238E27FC236}">
                <a16:creationId xmlns:a16="http://schemas.microsoft.com/office/drawing/2014/main" id="{B47DB07E-54DD-76D8-93F8-270760776C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613" y="31750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45601D1-D6A8-49DB-CC03-B52A97849F53}"/>
              </a:ext>
            </a:extLst>
          </p:cNvPr>
          <p:cNvSpPr/>
          <p:nvPr/>
        </p:nvSpPr>
        <p:spPr>
          <a:xfrm>
            <a:off x="2590207" y="5459991"/>
            <a:ext cx="3801041" cy="923330"/>
          </a:xfrm>
          <a:prstGeom prst="rect">
            <a:avLst/>
          </a:prstGeom>
          <a:noFill/>
        </p:spPr>
        <p:txBody>
          <a:bodyPr wrap="none">
            <a:spAutoFit/>
          </a:bodyPr>
          <a:lstStyle/>
          <a:p>
            <a:pPr algn="ctr">
              <a:defRPr/>
            </a:pPr>
            <a:r>
              <a:rPr lang="en-US" sz="5400" b="1">
                <a:ln w="9525">
                  <a:solidFill>
                    <a:schemeClr val="bg1"/>
                  </a:solidFill>
                  <a:prstDash val="solid"/>
                </a:ln>
                <a:effectLst>
                  <a:outerShdw blurRad="12700" dist="38100" dir="2700000" algn="tl" rotWithShape="0">
                    <a:schemeClr val="bg1">
                      <a:lumMod val="50000"/>
                    </a:schemeClr>
                  </a:outerShdw>
                </a:effectLst>
              </a:rPr>
              <a:t>DEMENTIA</a:t>
            </a:r>
          </a:p>
        </p:txBody>
      </p:sp>
      <p:sp>
        <p:nvSpPr>
          <p:cNvPr id="3" name="Rectangle 2">
            <a:extLst>
              <a:ext uri="{FF2B5EF4-FFF2-40B4-BE49-F238E27FC236}">
                <a16:creationId xmlns:a16="http://schemas.microsoft.com/office/drawing/2014/main" id="{7AD2215F-D081-EB18-982F-0060B008C27C}"/>
              </a:ext>
            </a:extLst>
          </p:cNvPr>
          <p:cNvSpPr/>
          <p:nvPr/>
        </p:nvSpPr>
        <p:spPr>
          <a:xfrm>
            <a:off x="2941027" y="3006071"/>
            <a:ext cx="5019195" cy="2585323"/>
          </a:xfrm>
          <a:prstGeom prst="rect">
            <a:avLst/>
          </a:prstGeom>
          <a:noFill/>
        </p:spPr>
        <p:txBody>
          <a:bodyPr wrap="none">
            <a:spAutoFit/>
          </a:bodyPr>
          <a:lstStyle/>
          <a:p>
            <a:pPr algn="ctr">
              <a:defRPr/>
            </a:pPr>
            <a:r>
              <a:rPr lang="en-US" sz="5400" b="1" dirty="0">
                <a:ln w="9525">
                  <a:solidFill>
                    <a:schemeClr val="bg1"/>
                  </a:solidFill>
                  <a:prstDash val="solid"/>
                </a:ln>
                <a:effectLst>
                  <a:outerShdw blurRad="12700" dist="38100" dir="2700000" algn="tl" rotWithShape="0">
                    <a:schemeClr val="bg1">
                      <a:lumMod val="50000"/>
                    </a:schemeClr>
                  </a:outerShdw>
                </a:effectLst>
              </a:rPr>
              <a:t>LEARNING</a:t>
            </a:r>
          </a:p>
          <a:p>
            <a:pPr algn="ctr">
              <a:defRPr/>
            </a:pPr>
            <a:r>
              <a:rPr lang="en-US" sz="5400" b="1" dirty="0">
                <a:ln w="9525">
                  <a:solidFill>
                    <a:schemeClr val="bg1"/>
                  </a:solidFill>
                  <a:prstDash val="solid"/>
                </a:ln>
                <a:effectLst>
                  <a:outerShdw blurRad="12700" dist="38100" dir="2700000" algn="tl" rotWithShape="0">
                    <a:schemeClr val="bg1">
                      <a:lumMod val="50000"/>
                    </a:schemeClr>
                  </a:outerShdw>
                </a:effectLst>
              </a:rPr>
              <a:t> DIFFICULTIES</a:t>
            </a:r>
          </a:p>
          <a:p>
            <a:pPr algn="ctr">
              <a:defRPr/>
            </a:pPr>
            <a:endParaRPr lang="en-US" sz="5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4" name="Rectangle 3">
            <a:extLst>
              <a:ext uri="{FF2B5EF4-FFF2-40B4-BE49-F238E27FC236}">
                <a16:creationId xmlns:a16="http://schemas.microsoft.com/office/drawing/2014/main" id="{06ECC4DA-B98D-CDD5-7E54-9C65A942A216}"/>
              </a:ext>
            </a:extLst>
          </p:cNvPr>
          <p:cNvSpPr/>
          <p:nvPr/>
        </p:nvSpPr>
        <p:spPr>
          <a:xfrm>
            <a:off x="1030523" y="13014"/>
            <a:ext cx="6763391" cy="923330"/>
          </a:xfrm>
          <a:prstGeom prst="rect">
            <a:avLst/>
          </a:prstGeom>
          <a:noFill/>
        </p:spPr>
        <p:txBody>
          <a:bodyPr wrap="none">
            <a:spAutoFit/>
          </a:bodyPr>
          <a:lstStyle/>
          <a:p>
            <a:pPr algn="ctr">
              <a:defRPr/>
            </a:pPr>
            <a:r>
              <a:rPr lang="en-GB" alt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Extra Consideration</a:t>
            </a:r>
            <a:endParaRPr lang="en-GB"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p:txBody>
      </p:sp>
      <p:pic>
        <p:nvPicPr>
          <p:cNvPr id="5" name="52D1BAB5-EAFB-431D-AF91-2DCDE09328F5">
            <a:extLst>
              <a:ext uri="{FF2B5EF4-FFF2-40B4-BE49-F238E27FC236}">
                <a16:creationId xmlns:a16="http://schemas.microsoft.com/office/drawing/2014/main" id="{D4FD72A8-B6EF-421B-E25C-B37A2FA724E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3238" y="6054607"/>
            <a:ext cx="2357120" cy="657428"/>
          </a:xfrm>
          <a:prstGeom prst="rect">
            <a:avLst/>
          </a:prstGeom>
          <a:noFill/>
          <a:ln>
            <a:noFill/>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34DF3C6-2D0A-CA16-0963-C063D182A4AD}"/>
              </a:ext>
            </a:extLst>
          </p:cNvPr>
          <p:cNvSpPr>
            <a:spLocks noGrp="1" noChangeArrowheads="1"/>
          </p:cNvSpPr>
          <p:nvPr>
            <p:ph type="title"/>
          </p:nvPr>
        </p:nvSpPr>
        <p:spPr/>
        <p:txBody>
          <a:bodyPr>
            <a:noAutofit/>
          </a:bodyPr>
          <a:lstStyle/>
          <a:p>
            <a:br>
              <a:rPr lang="en-GB" altLang="en-US" sz="3200" dirty="0"/>
            </a:br>
            <a:br>
              <a:rPr lang="en-GB" altLang="en-US" sz="3200" dirty="0">
                <a:latin typeface="Arial" panose="020B0604020202020204" pitchFamily="34" charset="0"/>
                <a:cs typeface="Arial" panose="020B0604020202020204" pitchFamily="34" charset="0"/>
              </a:rPr>
            </a:br>
            <a:r>
              <a:rPr lang="en-GB" altLang="en-US" sz="3200" dirty="0">
                <a:solidFill>
                  <a:schemeClr val="tx2">
                    <a:lumMod val="50000"/>
                  </a:schemeClr>
                </a:solidFill>
                <a:latin typeface="Arial" panose="020B0604020202020204" pitchFamily="34" charset="0"/>
                <a:cs typeface="Arial" panose="020B0604020202020204" pitchFamily="34" charset="0"/>
              </a:rPr>
              <a:t>They may not be able </a:t>
            </a:r>
            <a:r>
              <a:rPr lang="en-GB" altLang="en-US" sz="3200" dirty="0">
                <a:solidFill>
                  <a:schemeClr val="tx2">
                    <a:lumMod val="50000"/>
                  </a:schemeClr>
                </a:solidFill>
                <a:latin typeface="Arial" panose="020B0604020202020204" pitchFamily="34" charset="0"/>
                <a:cs typeface="Arial" panose="020B0604020202020204" pitchFamily="34" charset="0"/>
                <a:hlinkClick r:id="rId3" tooltip="Ability to respond and escape">
                  <a:extLst>
                    <a:ext uri="{A12FA001-AC4F-418D-AE19-62706E023703}">
                      <ahyp:hlinkClr xmlns:ahyp="http://schemas.microsoft.com/office/drawing/2018/hyperlinkcolor" val="tx"/>
                    </a:ext>
                  </a:extLst>
                </a:hlinkClick>
              </a:rPr>
              <a:t>respond to a fire as quickly</a:t>
            </a:r>
            <a:r>
              <a:rPr lang="en-GB" altLang="en-US" sz="3200" dirty="0">
                <a:solidFill>
                  <a:schemeClr val="tx2">
                    <a:lumMod val="50000"/>
                  </a:schemeClr>
                </a:solidFill>
                <a:latin typeface="Arial" panose="020B0604020202020204" pitchFamily="34" charset="0"/>
                <a:cs typeface="Arial" panose="020B0604020202020204" pitchFamily="34" charset="0"/>
              </a:rPr>
              <a:t>.</a:t>
            </a:r>
            <a:br>
              <a:rPr lang="en-GB" altLang="en-US" sz="3200" dirty="0">
                <a:solidFill>
                  <a:schemeClr val="tx2">
                    <a:lumMod val="50000"/>
                  </a:schemeClr>
                </a:solidFill>
                <a:latin typeface="Arial" panose="020B0604020202020204" pitchFamily="34" charset="0"/>
                <a:cs typeface="Arial" panose="020B0604020202020204" pitchFamily="34" charset="0"/>
              </a:rPr>
            </a:br>
            <a:r>
              <a:rPr lang="en-GB" altLang="en-US" sz="3200" dirty="0">
                <a:solidFill>
                  <a:schemeClr val="tx2">
                    <a:lumMod val="50000"/>
                  </a:schemeClr>
                </a:solidFill>
                <a:latin typeface="Arial" panose="020B0604020202020204" pitchFamily="34" charset="0"/>
                <a:cs typeface="Arial" panose="020B0604020202020204" pitchFamily="34" charset="0"/>
              </a:rPr>
              <a:t>They may not be able to </a:t>
            </a:r>
            <a:r>
              <a:rPr lang="en-GB" altLang="en-US" sz="3200" dirty="0">
                <a:solidFill>
                  <a:schemeClr val="tx2">
                    <a:lumMod val="50000"/>
                  </a:schemeClr>
                </a:solidFill>
                <a:latin typeface="Arial" panose="020B0604020202020204" pitchFamily="34" charset="0"/>
                <a:cs typeface="Arial" panose="020B0604020202020204" pitchFamily="34" charset="0"/>
                <a:hlinkClick r:id="rId3" tooltip="Ability to respond and escape">
                  <a:extLst>
                    <a:ext uri="{A12FA001-AC4F-418D-AE19-62706E023703}">
                      <ahyp:hlinkClr xmlns:ahyp="http://schemas.microsoft.com/office/drawing/2018/hyperlinkcolor" val="tx"/>
                    </a:ext>
                  </a:extLst>
                </a:hlinkClick>
              </a:rPr>
              <a:t>escape a fire</a:t>
            </a:r>
            <a:r>
              <a:rPr lang="en-GB" altLang="en-US" sz="3200" dirty="0">
                <a:solidFill>
                  <a:schemeClr val="tx2">
                    <a:lumMod val="50000"/>
                  </a:schemeClr>
                </a:solidFill>
                <a:latin typeface="Arial" panose="020B0604020202020204" pitchFamily="34" charset="0"/>
                <a:cs typeface="Arial" panose="020B0604020202020204" pitchFamily="34" charset="0"/>
              </a:rPr>
              <a:t>. </a:t>
            </a:r>
            <a:br>
              <a:rPr lang="en-GB" altLang="en-US" sz="3200" dirty="0">
                <a:solidFill>
                  <a:schemeClr val="tx2">
                    <a:lumMod val="50000"/>
                  </a:schemeClr>
                </a:solidFill>
                <a:latin typeface="Arial" panose="020B0604020202020204" pitchFamily="34" charset="0"/>
                <a:cs typeface="Arial" panose="020B0604020202020204" pitchFamily="34" charset="0"/>
              </a:rPr>
            </a:br>
            <a:r>
              <a:rPr lang="en-GB" altLang="en-US" sz="3200" dirty="0">
                <a:solidFill>
                  <a:schemeClr val="tx2">
                    <a:lumMod val="50000"/>
                  </a:schemeClr>
                </a:solidFill>
                <a:latin typeface="Arial" panose="020B0604020202020204" pitchFamily="34" charset="0"/>
                <a:cs typeface="Arial" panose="020B0604020202020204" pitchFamily="34" charset="0"/>
              </a:rPr>
              <a:t>They may be more at risk due to lifestyle factors. </a:t>
            </a:r>
            <a:br>
              <a:rPr lang="en-GB" altLang="en-US" sz="3200" dirty="0">
                <a:solidFill>
                  <a:schemeClr val="tx2">
                    <a:lumMod val="50000"/>
                  </a:schemeClr>
                </a:solidFill>
                <a:latin typeface="Arial" panose="020B0604020202020204" pitchFamily="34" charset="0"/>
                <a:cs typeface="Arial" panose="020B0604020202020204" pitchFamily="34" charset="0"/>
              </a:rPr>
            </a:br>
            <a:r>
              <a:rPr lang="en-GB" altLang="en-US" sz="3200" dirty="0">
                <a:solidFill>
                  <a:schemeClr val="tx2">
                    <a:lumMod val="50000"/>
                  </a:schemeClr>
                </a:solidFill>
                <a:latin typeface="Arial" panose="020B0604020202020204" pitchFamily="34" charset="0"/>
                <a:cs typeface="Arial" panose="020B0604020202020204" pitchFamily="34" charset="0"/>
              </a:rPr>
              <a:t>They may use </a:t>
            </a:r>
            <a:r>
              <a:rPr lang="en-GB" altLang="en-US" sz="3200" dirty="0">
                <a:solidFill>
                  <a:schemeClr val="tx2">
                    <a:lumMod val="50000"/>
                  </a:schemeClr>
                </a:solidFill>
                <a:latin typeface="Arial" panose="020B0604020202020204" pitchFamily="34" charset="0"/>
                <a:cs typeface="Arial" panose="020B0604020202020204" pitchFamily="34" charset="0"/>
                <a:hlinkClick r:id="rId4" tooltip="Specialist health equipment">
                  <a:extLst>
                    <a:ext uri="{A12FA001-AC4F-418D-AE19-62706E023703}">
                      <ahyp:hlinkClr xmlns:ahyp="http://schemas.microsoft.com/office/drawing/2018/hyperlinkcolor" val="tx"/>
                    </a:ext>
                  </a:extLst>
                </a:hlinkClick>
              </a:rPr>
              <a:t>healthcare equipment</a:t>
            </a:r>
            <a:r>
              <a:rPr lang="en-GB" altLang="en-US" sz="3200" dirty="0">
                <a:solidFill>
                  <a:schemeClr val="tx2">
                    <a:lumMod val="50000"/>
                  </a:schemeClr>
                </a:solidFill>
                <a:latin typeface="Arial" panose="020B0604020202020204" pitchFamily="34" charset="0"/>
                <a:cs typeface="Arial" panose="020B0604020202020204" pitchFamily="34" charset="0"/>
              </a:rPr>
              <a:t> such as oxygen or </a:t>
            </a:r>
            <a:r>
              <a:rPr lang="en-GB" altLang="en-US" sz="3200" dirty="0">
                <a:solidFill>
                  <a:schemeClr val="tx2">
                    <a:lumMod val="50000"/>
                  </a:schemeClr>
                </a:solidFill>
                <a:latin typeface="Arial" panose="020B0604020202020204" pitchFamily="34" charset="0"/>
                <a:cs typeface="Arial" panose="020B0604020202020204" pitchFamily="34" charset="0"/>
                <a:hlinkClick r:id="rId5" tooltip="Emollient creams">
                  <a:extLst>
                    <a:ext uri="{A12FA001-AC4F-418D-AE19-62706E023703}">
                      <ahyp:hlinkClr xmlns:ahyp="http://schemas.microsoft.com/office/drawing/2018/hyperlinkcolor" val="tx"/>
                    </a:ext>
                  </a:extLst>
                </a:hlinkClick>
              </a:rPr>
              <a:t>emollient creams</a:t>
            </a:r>
            <a:r>
              <a:rPr lang="en-GB" altLang="en-US" sz="3200" dirty="0">
                <a:solidFill>
                  <a:schemeClr val="tx2">
                    <a:lumMod val="50000"/>
                  </a:schemeClr>
                </a:solidFill>
                <a:latin typeface="Arial" panose="020B0604020202020204" pitchFamily="34" charset="0"/>
                <a:cs typeface="Arial" panose="020B0604020202020204" pitchFamily="34" charset="0"/>
              </a:rPr>
              <a:t> that are flammable.</a:t>
            </a:r>
            <a:br>
              <a:rPr lang="en-GB" altLang="en-US" sz="3200" dirty="0">
                <a:solidFill>
                  <a:schemeClr val="tx2">
                    <a:lumMod val="50000"/>
                  </a:schemeClr>
                </a:solidFill>
                <a:latin typeface="Arial" panose="020B0604020202020204" pitchFamily="34" charset="0"/>
                <a:cs typeface="Arial" panose="020B0604020202020204" pitchFamily="34" charset="0"/>
              </a:rPr>
            </a:br>
            <a:endParaRPr lang="en-GB" altLang="en-US" sz="3200" dirty="0">
              <a:solidFill>
                <a:schemeClr val="tx2">
                  <a:lumMod val="50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DDFAF94-4123-5A3F-007F-BB0486D760F3}"/>
              </a:ext>
            </a:extLst>
          </p:cNvPr>
          <p:cNvSpPr/>
          <p:nvPr/>
        </p:nvSpPr>
        <p:spPr>
          <a:xfrm>
            <a:off x="100883" y="24130"/>
            <a:ext cx="7569917" cy="1323439"/>
          </a:xfrm>
          <a:prstGeom prst="rect">
            <a:avLst/>
          </a:prstGeom>
          <a:noFill/>
        </p:spPr>
        <p:txBody>
          <a:bodyPr wrap="square">
            <a:spAutoFit/>
          </a:bodyPr>
          <a:lstStyle/>
          <a:p>
            <a:pPr algn="ctr">
              <a:defRPr/>
            </a:pPr>
            <a:r>
              <a:rPr lang="en-GB"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Reasons for Increased </a:t>
            </a:r>
          </a:p>
          <a:p>
            <a:pPr algn="ctr">
              <a:defRPr/>
            </a:pPr>
            <a:r>
              <a:rPr lang="en-GB"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Fire Risk</a:t>
            </a:r>
          </a:p>
        </p:txBody>
      </p:sp>
      <p:pic>
        <p:nvPicPr>
          <p:cNvPr id="2" name="52D1BAB5-EAFB-431D-AF91-2DCDE09328F5">
            <a:extLst>
              <a:ext uri="{FF2B5EF4-FFF2-40B4-BE49-F238E27FC236}">
                <a16:creationId xmlns:a16="http://schemas.microsoft.com/office/drawing/2014/main" id="{E9EBA448-C978-5DCC-4C15-D8616C3E77B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92498" y="28421"/>
            <a:ext cx="2083739" cy="5811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57583FB-1BF1-B771-8A21-FE23271CD6B2}"/>
              </a:ext>
            </a:extLst>
          </p:cNvPr>
          <p:cNvSpPr>
            <a:spLocks noGrp="1" noChangeArrowheads="1"/>
          </p:cNvSpPr>
          <p:nvPr>
            <p:ph type="title"/>
          </p:nvPr>
        </p:nvSpPr>
        <p:spPr>
          <a:xfrm>
            <a:off x="1857375" y="1933575"/>
            <a:ext cx="6877050" cy="1320800"/>
          </a:xfrm>
        </p:spPr>
        <p:txBody>
          <a:bodyPr/>
          <a:lstStyle/>
          <a:p>
            <a:pPr>
              <a:defRPr/>
            </a:pPr>
            <a:r>
              <a:rPr lang="en-GB" altLang="en-US" dirty="0">
                <a:solidFill>
                  <a:srgbClr val="002060"/>
                </a:solidFill>
              </a:rPr>
              <a:t>An increased risk of fire from </a:t>
            </a:r>
          </a:p>
        </p:txBody>
      </p:sp>
      <p:sp>
        <p:nvSpPr>
          <p:cNvPr id="22531" name="Content Placeholder 2">
            <a:extLst>
              <a:ext uri="{FF2B5EF4-FFF2-40B4-BE49-F238E27FC236}">
                <a16:creationId xmlns:a16="http://schemas.microsoft.com/office/drawing/2014/main" id="{93DDF09D-273F-3EFF-D420-3DFE8CB58031}"/>
              </a:ext>
            </a:extLst>
          </p:cNvPr>
          <p:cNvSpPr>
            <a:spLocks noGrp="1" noChangeArrowheads="1"/>
          </p:cNvSpPr>
          <p:nvPr>
            <p:ph idx="1"/>
          </p:nvPr>
        </p:nvSpPr>
        <p:spPr>
          <a:xfrm>
            <a:off x="849313" y="2794000"/>
            <a:ext cx="6877050" cy="3881438"/>
          </a:xfrm>
        </p:spPr>
        <p:txBody>
          <a:bodyPr>
            <a:normAutofit fontScale="92500"/>
          </a:bodyPr>
          <a:lstStyle/>
          <a:p>
            <a:pPr>
              <a:defRPr/>
            </a:pPr>
            <a:r>
              <a:rPr lang="en-GB" altLang="en-US" sz="2400" dirty="0">
                <a:solidFill>
                  <a:srgbClr val="002060"/>
                </a:solidFill>
                <a:latin typeface="Arial" panose="020B0604020202020204" pitchFamily="34" charset="0"/>
                <a:cs typeface="Arial" panose="020B0604020202020204" pitchFamily="34" charset="0"/>
              </a:rPr>
              <a:t>Smoking</a:t>
            </a:r>
          </a:p>
          <a:p>
            <a:pPr>
              <a:defRPr/>
            </a:pPr>
            <a:r>
              <a:rPr lang="en-GB" altLang="en-US" sz="2400" dirty="0">
                <a:solidFill>
                  <a:srgbClr val="002060"/>
                </a:solidFill>
                <a:latin typeface="Arial" panose="020B0604020202020204" pitchFamily="34" charset="0"/>
                <a:cs typeface="Arial" panose="020B0604020202020204" pitchFamily="34" charset="0"/>
              </a:rPr>
              <a:t>Hoarding disorder</a:t>
            </a:r>
          </a:p>
          <a:p>
            <a:pPr>
              <a:defRPr/>
            </a:pPr>
            <a:r>
              <a:rPr lang="en-GB" altLang="en-US" sz="2400" dirty="0">
                <a:solidFill>
                  <a:srgbClr val="002060"/>
                </a:solidFill>
                <a:latin typeface="Arial" panose="020B0604020202020204" pitchFamily="34" charset="0"/>
                <a:cs typeface="Arial" panose="020B0604020202020204" pitchFamily="34" charset="0"/>
              </a:rPr>
              <a:t>Electrical sockets overloaded</a:t>
            </a:r>
          </a:p>
          <a:p>
            <a:pPr>
              <a:defRPr/>
            </a:pPr>
            <a:r>
              <a:rPr lang="en-GB" altLang="en-US" sz="2400" dirty="0">
                <a:solidFill>
                  <a:srgbClr val="002060"/>
                </a:solidFill>
                <a:latin typeface="Arial" panose="020B0604020202020204" pitchFamily="34" charset="0"/>
                <a:cs typeface="Arial" panose="020B0604020202020204" pitchFamily="34" charset="0"/>
              </a:rPr>
              <a:t>Signs of unsafe wiring</a:t>
            </a:r>
          </a:p>
          <a:p>
            <a:pPr>
              <a:defRPr/>
            </a:pPr>
            <a:r>
              <a:rPr lang="en-GB" altLang="en-US" sz="2400" dirty="0">
                <a:solidFill>
                  <a:srgbClr val="002060"/>
                </a:solidFill>
                <a:latin typeface="Arial" panose="020B0604020202020204" pitchFamily="34" charset="0"/>
                <a:cs typeface="Arial" panose="020B0604020202020204" pitchFamily="34" charset="0"/>
              </a:rPr>
              <a:t>Unsafe use of candles and naked flames</a:t>
            </a:r>
          </a:p>
          <a:p>
            <a:pPr>
              <a:defRPr/>
            </a:pPr>
            <a:r>
              <a:rPr lang="en-GB" altLang="en-US" sz="2400" dirty="0">
                <a:solidFill>
                  <a:srgbClr val="002060"/>
                </a:solidFill>
                <a:latin typeface="Arial" panose="020B0604020202020204" pitchFamily="34" charset="0"/>
                <a:cs typeface="Arial" panose="020B0604020202020204" pitchFamily="34" charset="0"/>
              </a:rPr>
              <a:t>Cooking left unattended</a:t>
            </a:r>
          </a:p>
          <a:p>
            <a:pPr>
              <a:defRPr/>
            </a:pPr>
            <a:r>
              <a:rPr lang="en-GB" altLang="en-US" sz="2400" dirty="0">
                <a:solidFill>
                  <a:srgbClr val="002060"/>
                </a:solidFill>
                <a:latin typeface="Arial" panose="020B0604020202020204" pitchFamily="34" charset="0"/>
                <a:cs typeface="Arial" panose="020B0604020202020204" pitchFamily="34" charset="0"/>
              </a:rPr>
              <a:t>Evidence of previous fire or near misses </a:t>
            </a:r>
          </a:p>
          <a:p>
            <a:pPr>
              <a:defRPr/>
            </a:pPr>
            <a:r>
              <a:rPr lang="en-GB" altLang="en-US" sz="2400" dirty="0">
                <a:solidFill>
                  <a:srgbClr val="002060"/>
                </a:solidFill>
                <a:latin typeface="Arial" panose="020B0604020202020204" pitchFamily="34" charset="0"/>
                <a:cs typeface="Arial" panose="020B0604020202020204" pitchFamily="34" charset="0"/>
              </a:rPr>
              <a:t>There have been incidents (or threats) of arson.</a:t>
            </a:r>
          </a:p>
          <a:p>
            <a:pPr>
              <a:defRPr/>
            </a:pPr>
            <a:endParaRPr lang="en-GB" altLang="en-US" dirty="0"/>
          </a:p>
        </p:txBody>
      </p:sp>
      <p:sp>
        <p:nvSpPr>
          <p:cNvPr id="2" name="Rectangle 1">
            <a:extLst>
              <a:ext uri="{FF2B5EF4-FFF2-40B4-BE49-F238E27FC236}">
                <a16:creationId xmlns:a16="http://schemas.microsoft.com/office/drawing/2014/main" id="{DC242DEA-F81E-350C-8EB6-C1F907F2DCB8}"/>
              </a:ext>
            </a:extLst>
          </p:cNvPr>
          <p:cNvSpPr/>
          <p:nvPr/>
        </p:nvSpPr>
        <p:spPr>
          <a:xfrm>
            <a:off x="1462340" y="260648"/>
            <a:ext cx="6263254" cy="1754326"/>
          </a:xfrm>
          <a:prstGeom prst="rect">
            <a:avLst/>
          </a:prstGeom>
          <a:noFill/>
        </p:spPr>
        <p:txBody>
          <a:bodyPr wrap="none">
            <a:spAutoFit/>
          </a:bodyPr>
          <a:lstStyle/>
          <a:p>
            <a:pPr algn="ctr">
              <a:defRPr/>
            </a:pPr>
            <a:r>
              <a:rPr lang="en-GB"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Ability to respond </a:t>
            </a:r>
          </a:p>
          <a:p>
            <a:pPr algn="ctr">
              <a:defRPr/>
            </a:pPr>
            <a:r>
              <a:rPr lang="en-GB"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and Escape</a:t>
            </a:r>
          </a:p>
        </p:txBody>
      </p:sp>
      <p:pic>
        <p:nvPicPr>
          <p:cNvPr id="3" name="52D1BAB5-EAFB-431D-AF91-2DCDE09328F5">
            <a:extLst>
              <a:ext uri="{FF2B5EF4-FFF2-40B4-BE49-F238E27FC236}">
                <a16:creationId xmlns:a16="http://schemas.microsoft.com/office/drawing/2014/main" id="{6345C2FC-0509-CB6F-54A4-4261EE6C55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6399" y="260648"/>
            <a:ext cx="1713865" cy="47801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5">
            <a:extLst>
              <a:ext uri="{FF2B5EF4-FFF2-40B4-BE49-F238E27FC236}">
                <a16:creationId xmlns:a16="http://schemas.microsoft.com/office/drawing/2014/main" id="{8E8A25BB-9C09-B004-11B8-23D2CCD9C164}"/>
              </a:ext>
            </a:extLst>
          </p:cNvPr>
          <p:cNvSpPr txBox="1">
            <a:spLocks noChangeArrowheads="1"/>
          </p:cNvSpPr>
          <p:nvPr/>
        </p:nvSpPr>
        <p:spPr bwMode="auto">
          <a:xfrm>
            <a:off x="830263" y="2316163"/>
            <a:ext cx="63134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b="1" dirty="0">
                <a:solidFill>
                  <a:schemeClr val="tx2">
                    <a:lumMod val="50000"/>
                  </a:schemeClr>
                </a:solidFill>
                <a:latin typeface="Arial" panose="020B0604020202020204" pitchFamily="34" charset="0"/>
                <a:cs typeface="Arial" panose="020B0604020202020204" pitchFamily="34" charset="0"/>
              </a:rPr>
              <a:t>There are no working smoke alarms installed, or there isn't a smoke or heat alarm in every room where a fire might start.</a:t>
            </a:r>
          </a:p>
        </p:txBody>
      </p:sp>
      <p:sp>
        <p:nvSpPr>
          <p:cNvPr id="24579" name="TextBox 7">
            <a:extLst>
              <a:ext uri="{FF2B5EF4-FFF2-40B4-BE49-F238E27FC236}">
                <a16:creationId xmlns:a16="http://schemas.microsoft.com/office/drawing/2014/main" id="{4087F4ED-6D64-5C02-3B3E-4AF796A39451}"/>
              </a:ext>
            </a:extLst>
          </p:cNvPr>
          <p:cNvSpPr txBox="1">
            <a:spLocks noChangeArrowheads="1"/>
          </p:cNvSpPr>
          <p:nvPr/>
        </p:nvSpPr>
        <p:spPr bwMode="auto">
          <a:xfrm>
            <a:off x="841375" y="3225800"/>
            <a:ext cx="6311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b="1" dirty="0">
                <a:solidFill>
                  <a:schemeClr val="tx2">
                    <a:lumMod val="50000"/>
                  </a:schemeClr>
                </a:solidFill>
                <a:latin typeface="Arial" panose="020B0604020202020204" pitchFamily="34" charset="0"/>
                <a:cs typeface="Arial" panose="020B0604020202020204" pitchFamily="34" charset="0"/>
              </a:rPr>
              <a:t>The person has a history of alcohol dependency or drug misuse (prescribed or recreational).</a:t>
            </a:r>
          </a:p>
        </p:txBody>
      </p:sp>
      <p:sp>
        <p:nvSpPr>
          <p:cNvPr id="24580" name="TextBox 9">
            <a:extLst>
              <a:ext uri="{FF2B5EF4-FFF2-40B4-BE49-F238E27FC236}">
                <a16:creationId xmlns:a16="http://schemas.microsoft.com/office/drawing/2014/main" id="{49170650-A091-9AFF-2013-01417D1EDDE4}"/>
              </a:ext>
            </a:extLst>
          </p:cNvPr>
          <p:cNvSpPr txBox="1">
            <a:spLocks noChangeArrowheads="1"/>
          </p:cNvSpPr>
          <p:nvPr/>
        </p:nvSpPr>
        <p:spPr bwMode="auto">
          <a:xfrm>
            <a:off x="830263" y="4068763"/>
            <a:ext cx="63134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b="1" dirty="0">
                <a:solidFill>
                  <a:schemeClr val="tx2">
                    <a:lumMod val="50000"/>
                  </a:schemeClr>
                </a:solidFill>
                <a:latin typeface="Arial" panose="020B0604020202020204" pitchFamily="34" charset="0"/>
                <a:cs typeface="Arial" panose="020B0604020202020204" pitchFamily="34" charset="0"/>
              </a:rPr>
              <a:t>Mental health conditions such as dementia or learning difficulties</a:t>
            </a:r>
          </a:p>
        </p:txBody>
      </p:sp>
      <p:sp>
        <p:nvSpPr>
          <p:cNvPr id="24581" name="TextBox 11">
            <a:extLst>
              <a:ext uri="{FF2B5EF4-FFF2-40B4-BE49-F238E27FC236}">
                <a16:creationId xmlns:a16="http://schemas.microsoft.com/office/drawing/2014/main" id="{065E18C9-EE2F-0536-FC40-4695F561A494}"/>
              </a:ext>
            </a:extLst>
          </p:cNvPr>
          <p:cNvSpPr txBox="1">
            <a:spLocks noChangeArrowheads="1"/>
          </p:cNvSpPr>
          <p:nvPr/>
        </p:nvSpPr>
        <p:spPr bwMode="auto">
          <a:xfrm>
            <a:off x="841375" y="4738688"/>
            <a:ext cx="6311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b="1" dirty="0">
                <a:solidFill>
                  <a:schemeClr val="tx2">
                    <a:lumMod val="50000"/>
                  </a:schemeClr>
                </a:solidFill>
                <a:latin typeface="Arial" panose="020B0604020202020204" pitchFamily="34" charset="0"/>
                <a:cs typeface="Arial" panose="020B0604020202020204" pitchFamily="34" charset="0"/>
              </a:rPr>
              <a:t>Physical health issues including sensory impairments, such as hearing or sight.</a:t>
            </a:r>
          </a:p>
        </p:txBody>
      </p:sp>
      <p:sp>
        <p:nvSpPr>
          <p:cNvPr id="24582" name="TextBox 13">
            <a:extLst>
              <a:ext uri="{FF2B5EF4-FFF2-40B4-BE49-F238E27FC236}">
                <a16:creationId xmlns:a16="http://schemas.microsoft.com/office/drawing/2014/main" id="{C2D333DA-DDBB-4384-A2B7-8B81AA1ACE01}"/>
              </a:ext>
            </a:extLst>
          </p:cNvPr>
          <p:cNvSpPr txBox="1">
            <a:spLocks noChangeArrowheads="1"/>
          </p:cNvSpPr>
          <p:nvPr/>
        </p:nvSpPr>
        <p:spPr bwMode="auto">
          <a:xfrm>
            <a:off x="849313" y="5589588"/>
            <a:ext cx="63119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b="1" dirty="0">
                <a:solidFill>
                  <a:schemeClr val="tx2">
                    <a:lumMod val="50000"/>
                  </a:schemeClr>
                </a:solidFill>
                <a:latin typeface="Arial" panose="020B0604020202020204" pitchFamily="34" charset="0"/>
                <a:cs typeface="Arial" panose="020B0604020202020204" pitchFamily="34" charset="0"/>
              </a:rPr>
              <a:t>The property is not meant to be used for sleeping accommodation and fire safety features like fire doors and alarms haven't been fitted.</a:t>
            </a:r>
          </a:p>
        </p:txBody>
      </p:sp>
      <p:sp>
        <p:nvSpPr>
          <p:cNvPr id="16" name="Rectangle 15">
            <a:extLst>
              <a:ext uri="{FF2B5EF4-FFF2-40B4-BE49-F238E27FC236}">
                <a16:creationId xmlns:a16="http://schemas.microsoft.com/office/drawing/2014/main" id="{ABE09211-9661-2F3E-9AAC-8DC6FA66ADC4}"/>
              </a:ext>
            </a:extLst>
          </p:cNvPr>
          <p:cNvSpPr/>
          <p:nvPr/>
        </p:nvSpPr>
        <p:spPr>
          <a:xfrm>
            <a:off x="632835" y="260212"/>
            <a:ext cx="7313220" cy="1200329"/>
          </a:xfrm>
          <a:prstGeom prst="rect">
            <a:avLst/>
          </a:prstGeom>
          <a:noFill/>
        </p:spPr>
        <p:txBody>
          <a:bodyPr wrap="none">
            <a:spAutoFit/>
          </a:bodyPr>
          <a:lstStyle/>
          <a:p>
            <a:pPr algn="ctr">
              <a:defRPr/>
            </a:pPr>
            <a:r>
              <a:rPr lang="en-GB"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ato" panose="020F0502020204030203" pitchFamily="34" charset="0"/>
              </a:rPr>
              <a:t>Residents will be less able to react </a:t>
            </a:r>
          </a:p>
          <a:p>
            <a:pPr algn="ctr">
              <a:defRPr/>
            </a:pPr>
            <a:r>
              <a:rPr lang="en-GB"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ato" panose="020F0502020204030203" pitchFamily="34" charset="0"/>
              </a:rPr>
              <a:t>to a Fire if</a:t>
            </a:r>
            <a:endParaRPr lang="en-GB"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 name="52D1BAB5-EAFB-431D-AF91-2DCDE09328F5">
            <a:extLst>
              <a:ext uri="{FF2B5EF4-FFF2-40B4-BE49-F238E27FC236}">
                <a16:creationId xmlns:a16="http://schemas.microsoft.com/office/drawing/2014/main" id="{08CD93D7-669C-005D-C4E3-28DF75F4C3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6399" y="260648"/>
            <a:ext cx="1713865" cy="478017"/>
          </a:xfrm>
          <a:prstGeom prst="rect">
            <a:avLst/>
          </a:prstGeom>
          <a:noFill/>
          <a:ln>
            <a:noFill/>
          </a:ln>
        </p:spPr>
      </p:pic>
    </p:spTree>
  </p:cSld>
  <p:clrMapOvr>
    <a:masterClrMapping/>
  </p:clrMapOvr>
</p:sld>
</file>

<file path=ppt/theme/theme1.xml><?xml version="1.0" encoding="utf-8"?>
<a:theme xmlns:a="http://schemas.openxmlformats.org/drawingml/2006/main" name="LFB_Blue_Right">
  <a:themeElements>
    <a:clrScheme name="LFB_Blue_Right 1">
      <a:dk1>
        <a:srgbClr val="000000"/>
      </a:dk1>
      <a:lt1>
        <a:srgbClr val="FFFFFF"/>
      </a:lt1>
      <a:dk2>
        <a:srgbClr val="003F87"/>
      </a:dk2>
      <a:lt2>
        <a:srgbClr val="808080"/>
      </a:lt2>
      <a:accent1>
        <a:srgbClr val="919693"/>
      </a:accent1>
      <a:accent2>
        <a:srgbClr val="0000FF"/>
      </a:accent2>
      <a:accent3>
        <a:srgbClr val="FFFFFF"/>
      </a:accent3>
      <a:accent4>
        <a:srgbClr val="000000"/>
      </a:accent4>
      <a:accent5>
        <a:srgbClr val="C7C9C8"/>
      </a:accent5>
      <a:accent6>
        <a:srgbClr val="0000E7"/>
      </a:accent6>
      <a:hlink>
        <a:srgbClr val="6699FF"/>
      </a:hlink>
      <a:folHlink>
        <a:srgbClr val="969696"/>
      </a:folHlink>
    </a:clrScheme>
    <a:fontScheme name="LFB_Blue_Right">
      <a:majorFont>
        <a:latin typeface="Foundry Sans"/>
        <a:ea typeface=""/>
        <a:cs typeface=""/>
      </a:majorFont>
      <a:minorFont>
        <a:latin typeface="Foundry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FB_Blue_Right 1">
        <a:dk1>
          <a:srgbClr val="000000"/>
        </a:dk1>
        <a:lt1>
          <a:srgbClr val="FFFFFF"/>
        </a:lt1>
        <a:dk2>
          <a:srgbClr val="003F87"/>
        </a:dk2>
        <a:lt2>
          <a:srgbClr val="808080"/>
        </a:lt2>
        <a:accent1>
          <a:srgbClr val="919693"/>
        </a:accent1>
        <a:accent2>
          <a:srgbClr val="0000FF"/>
        </a:accent2>
        <a:accent3>
          <a:srgbClr val="FFFFFF"/>
        </a:accent3>
        <a:accent4>
          <a:srgbClr val="000000"/>
        </a:accent4>
        <a:accent5>
          <a:srgbClr val="C7C9C8"/>
        </a:accent5>
        <a:accent6>
          <a:srgbClr val="0000E7"/>
        </a:accent6>
        <a:hlink>
          <a:srgbClr val="6699F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cet">
  <a:themeElements>
    <a:clrScheme name="Custom 3">
      <a:dk1>
        <a:srgbClr val="002060"/>
      </a:dk1>
      <a:lt1>
        <a:sysClr val="window" lastClr="FFFFFF"/>
      </a:lt1>
      <a:dk2>
        <a:srgbClr val="44546A"/>
      </a:dk2>
      <a:lt2>
        <a:srgbClr val="002060"/>
      </a:lt2>
      <a:accent1>
        <a:srgbClr val="002060"/>
      </a:accent1>
      <a:accent2>
        <a:srgbClr val="002060"/>
      </a:accent2>
      <a:accent3>
        <a:srgbClr val="002060"/>
      </a:accent3>
      <a:accent4>
        <a:srgbClr val="00B0F0"/>
      </a:accent4>
      <a:accent5>
        <a:srgbClr val="002060"/>
      </a:accent5>
      <a:accent6>
        <a:srgbClr val="70AD47"/>
      </a:accent6>
      <a:hlink>
        <a:srgbClr val="0563C1"/>
      </a:hlink>
      <a:folHlink>
        <a:srgbClr val="48A1FA"/>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C440DA49CD604DB2C7D5BCCD698A82" ma:contentTypeVersion="13" ma:contentTypeDescription="Create a new document." ma:contentTypeScope="" ma:versionID="97f56730786c3cefa73435c08a18db4b">
  <xsd:schema xmlns:xsd="http://www.w3.org/2001/XMLSchema" xmlns:xs="http://www.w3.org/2001/XMLSchema" xmlns:p="http://schemas.microsoft.com/office/2006/metadata/properties" xmlns:ns2="39758368-285c-4773-909a-b07f45d56e7d" xmlns:ns3="2daf9ade-8dc6-44b2-8b9c-9fab606f3ac1" targetNamespace="http://schemas.microsoft.com/office/2006/metadata/properties" ma:root="true" ma:fieldsID="f12b35e3b3acac4ff691dc895e36f17c" ns2:_="" ns3:_="">
    <xsd:import namespace="39758368-285c-4773-909a-b07f45d56e7d"/>
    <xsd:import namespace="2daf9ade-8dc6-44b2-8b9c-9fab606f3ac1"/>
    <xsd:element name="properties">
      <xsd:complexType>
        <xsd:sequence>
          <xsd:element name="documentManagement">
            <xsd:complexType>
              <xsd:all>
                <xsd:element ref="ns2:Document_x0020_Classification" minOccurs="0"/>
                <xsd:element ref="ns2:Document_x0020_Reference" minOccurs="0"/>
                <xsd:element ref="ns2:Document_x0020_Status" minOccurs="0"/>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758368-285c-4773-909a-b07f45d56e7d" elementFormDefault="qualified">
    <xsd:import namespace="http://schemas.microsoft.com/office/2006/documentManagement/types"/>
    <xsd:import namespace="http://schemas.microsoft.com/office/infopath/2007/PartnerControls"/>
    <xsd:element name="Document_x0020_Classification" ma:index="8" nillable="true" ma:displayName="Document Classification" ma:indexed="true" ma:internalName="Document_x0020_Classification">
      <xsd:simpleType>
        <xsd:restriction base="dms:Text"/>
      </xsd:simpleType>
    </xsd:element>
    <xsd:element name="Document_x0020_Reference" ma:index="9" nillable="true" ma:displayName="Document Reference" ma:internalName="Document_x0020_Reference">
      <xsd:simpleType>
        <xsd:restriction base="dms:Text"/>
      </xsd:simpleType>
    </xsd:element>
    <xsd:element name="Document_x0020_Status" ma:index="10" nillable="true" ma:displayName="Document Status" ma:internalName="Document_x0020_Status">
      <xsd:simpleType>
        <xsd:restriction base="dms:Text"/>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descriptio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daf9ade-8dc6-44b2-8b9c-9fab606f3ac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Document_x0020_Reference xmlns="39758368-285c-4773-909a-b07f45d56e7d" xsi:nil="true"/>
    <Document_x0020_Classification xmlns="39758368-285c-4773-909a-b07f45d56e7d">Training</Document_x0020_Classification>
    <Document_x0020_Status xmlns="39758368-285c-4773-909a-b07f45d56e7d">Draft</Document_x0020_Status>
  </documentManagement>
</p:properties>
</file>

<file path=customXml/itemProps1.xml><?xml version="1.0" encoding="utf-8"?>
<ds:datastoreItem xmlns:ds="http://schemas.openxmlformats.org/officeDocument/2006/customXml" ds:itemID="{7D417E8D-23D9-4AA3-8FE2-BE224EACB0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758368-285c-4773-909a-b07f45d56e7d"/>
    <ds:schemaRef ds:uri="2daf9ade-8dc6-44b2-8b9c-9fab606f3a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9ABB62-889F-4E4A-BC4B-240C8EF648F2}">
  <ds:schemaRefs>
    <ds:schemaRef ds:uri="http://schemas.microsoft.com/sharepoint/v3/contenttype/forms"/>
  </ds:schemaRefs>
</ds:datastoreItem>
</file>

<file path=customXml/itemProps3.xml><?xml version="1.0" encoding="utf-8"?>
<ds:datastoreItem xmlns:ds="http://schemas.openxmlformats.org/officeDocument/2006/customXml" ds:itemID="{0584BAB7-9D1C-4CE8-9914-F0E789564621}">
  <ds:schemaRefs>
    <ds:schemaRef ds:uri="http://schemas.microsoft.com/office/2006/metadata/longProperties"/>
  </ds:schemaRefs>
</ds:datastoreItem>
</file>

<file path=customXml/itemProps4.xml><?xml version="1.0" encoding="utf-8"?>
<ds:datastoreItem xmlns:ds="http://schemas.openxmlformats.org/officeDocument/2006/customXml" ds:itemID="{D99A79E0-9439-4E43-9585-FC7F23D37BC7}">
  <ds:schemaRefs>
    <ds:schemaRef ds:uri="2daf9ade-8dc6-44b2-8b9c-9fab606f3ac1"/>
    <ds:schemaRef ds:uri="39758368-285c-4773-909a-b07f45d56e7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2243</TotalTime>
  <Words>5467</Words>
  <Application>Microsoft Office PowerPoint</Application>
  <PresentationFormat>A4 Paper (210x297 mm)</PresentationFormat>
  <Paragraphs>473</Paragraphs>
  <Slides>31</Slides>
  <Notes>21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31</vt:i4>
      </vt:variant>
    </vt:vector>
  </HeadingPairs>
  <TitlesOfParts>
    <vt:vector size="45" baseType="lpstr">
      <vt:lpstr>Abadi</vt:lpstr>
      <vt:lpstr>Arial</vt:lpstr>
      <vt:lpstr>Calibri</vt:lpstr>
      <vt:lpstr>Foundry Sans</vt:lpstr>
      <vt:lpstr>inherit</vt:lpstr>
      <vt:lpstr>Lato</vt:lpstr>
      <vt:lpstr>Readex Pro</vt:lpstr>
      <vt:lpstr>Segoe UI</vt:lpstr>
      <vt:lpstr>Times New Roman</vt:lpstr>
      <vt:lpstr>Trebuchet MS</vt:lpstr>
      <vt:lpstr>Wingdings</vt:lpstr>
      <vt:lpstr>Wingdings 3</vt:lpstr>
      <vt:lpstr>LFB_Blue_Right</vt:lpstr>
      <vt:lpstr>Facet</vt:lpstr>
      <vt:lpstr>Fire Risk Awareness in the Home</vt:lpstr>
      <vt:lpstr>PowerPoint Presentation</vt:lpstr>
      <vt:lpstr>A third of people who are seriously or fatally injured by a fire were getting some form of care. </vt:lpstr>
      <vt:lpstr>PowerPoint Presentation</vt:lpstr>
      <vt:lpstr>PowerPoint Presentation</vt:lpstr>
      <vt:lpstr>PowerPoint Presentation</vt:lpstr>
      <vt:lpstr>  They may not be able respond to a fire as quickly. They may not be able to escape a fire.  They may be more at risk due to lifestyle factors.  They may use healthcare equipment such as oxygen or emollient creams that are flammable. </vt:lpstr>
      <vt:lpstr>An increased risk of fire from </vt:lpstr>
      <vt:lpstr>PowerPoint Presentation</vt:lpstr>
      <vt:lpstr>PowerPoint Presentation</vt:lpstr>
      <vt:lpstr>PowerPoint Presentation</vt:lpstr>
      <vt:lpstr>PowerPoint Presentation</vt:lpstr>
      <vt:lpstr>PowerPoint Presentation</vt:lpstr>
      <vt:lpstr>Dynamic airflow pressure relieving mattresses and overlays - Understanding the risk</vt:lpstr>
      <vt:lpstr>PowerPoint Presentation</vt:lpstr>
      <vt:lpstr>Emollient Skin Creams Understanding the risk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a Referral   </vt:lpstr>
      <vt:lpstr>LFB area teams will arrange a visit based on risk with local station, attending crews will raise a safeguarding or welfare concern based on risk found</vt:lpstr>
      <vt:lpstr> </vt:lpstr>
      <vt:lpstr>Any Questions  ?</vt:lpstr>
      <vt:lpstr>PowerPoint Presentation</vt:lpstr>
    </vt:vector>
  </TitlesOfParts>
  <Company>Brochet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Nikki Pike</dc:creator>
  <cp:lastModifiedBy>Ward, James: RBKC</cp:lastModifiedBy>
  <cp:revision>7</cp:revision>
  <cp:lastPrinted>2015-04-21T10:58:09Z</cp:lastPrinted>
  <dcterms:created xsi:type="dcterms:W3CDTF">2008-04-16T15:03:28Z</dcterms:created>
  <dcterms:modified xsi:type="dcterms:W3CDTF">2025-05-13T10:25:06Z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Description">
    <vt:lpwstr/>
  </property>
  <property fmtid="{D5CDD505-2E9C-101B-9397-08002B2CF9AE}" pid="3" name="DocumentReference">
    <vt:lpwstr/>
  </property>
  <property fmtid="{D5CDD505-2E9C-101B-9397-08002B2CF9AE}" pid="4" name="DocumentAuthor">
    <vt:lpwstr>Youth Engagement Co-ord</vt:lpwstr>
  </property>
  <property fmtid="{D5CDD505-2E9C-101B-9397-08002B2CF9AE}" pid="5" name="DocumentStatus">
    <vt:lpwstr>Draft</vt:lpwstr>
  </property>
  <property fmtid="{D5CDD505-2E9C-101B-9397-08002B2CF9AE}" pid="6" name="DocumentDate">
    <vt:lpwstr>2011-04-04T00:00:00Z</vt:lpwstr>
  </property>
  <property fmtid="{D5CDD505-2E9C-101B-9397-08002B2CF9AE}" pid="7" name="DocumentPublisher">
    <vt:lpwstr>LFB</vt:lpwstr>
  </property>
  <property fmtid="{D5CDD505-2E9C-101B-9397-08002B2CF9AE}" pid="8" name="ContentType">
    <vt:lpwstr>Permit licence and certificate</vt:lpwstr>
  </property>
  <property fmtid="{D5CDD505-2E9C-101B-9397-08002B2CF9AE}" pid="9" name="ProtectiveMarking">
    <vt:lpwstr>Not protectively marked</vt:lpwstr>
  </property>
  <property fmtid="{D5CDD505-2E9C-101B-9397-08002B2CF9AE}" pid="10" name="DocumentClassification">
    <vt:lpwstr>Training</vt:lpwstr>
  </property>
  <property fmtid="{D5CDD505-2E9C-101B-9397-08002B2CF9AE}" pid="11" name="DPA">
    <vt:lpwstr>No</vt:lpwstr>
  </property>
  <property fmtid="{D5CDD505-2E9C-101B-9397-08002B2CF9AE}" pid="12" name="eGMSSubject">
    <vt:lpwstr/>
  </property>
  <property fmtid="{D5CDD505-2E9C-101B-9397-08002B2CF9AE}" pid="13" name="ContentTypeId">
    <vt:lpwstr>0x01010016C440DA49CD604DB2C7D5BCCD698A82</vt:lpwstr>
  </property>
  <property fmtid="{D5CDD505-2E9C-101B-9397-08002B2CF9AE}" pid="14" name="_dlc_Exempt">
    <vt:lpwstr>1</vt:lpwstr>
  </property>
  <property fmtid="{D5CDD505-2E9C-101B-9397-08002B2CF9AE}" pid="15" name="_dlc_ExpireDateSaved">
    <vt:lpwstr>2021-08-25T08:51:35Z</vt:lpwstr>
  </property>
  <property fmtid="{D5CDD505-2E9C-101B-9397-08002B2CF9AE}" pid="16" name="DPA0">
    <vt:lpwstr/>
  </property>
  <property fmtid="{D5CDD505-2E9C-101B-9397-08002B2CF9AE}" pid="17" name="display_urn:schemas-microsoft-com:office:office#Editor">
    <vt:lpwstr>Monique Macauley</vt:lpwstr>
  </property>
  <property fmtid="{D5CDD505-2E9C-101B-9397-08002B2CF9AE}" pid="18" name="Order">
    <vt:lpwstr>3900.00000000000</vt:lpwstr>
  </property>
  <property fmtid="{D5CDD505-2E9C-101B-9397-08002B2CF9AE}" pid="19" name="xd_ProgID">
    <vt:lpwstr/>
  </property>
  <property fmtid="{D5CDD505-2E9C-101B-9397-08002B2CF9AE}" pid="20" name="display_urn:schemas-microsoft-com:office:office#Author">
    <vt:lpwstr>Dalvear Virdee</vt:lpwstr>
  </property>
  <property fmtid="{D5CDD505-2E9C-101B-9397-08002B2CF9AE}" pid="21" name="TemplateUrl">
    <vt:lpwstr/>
  </property>
  <property fmtid="{D5CDD505-2E9C-101B-9397-08002B2CF9AE}" pid="22" name="CSMeta2010Field">
    <vt:lpwstr/>
  </property>
  <property fmtid="{D5CDD505-2E9C-101B-9397-08002B2CF9AE}" pid="23" name="eGMSSubject0">
    <vt:lpwstr/>
  </property>
  <property fmtid="{D5CDD505-2E9C-101B-9397-08002B2CF9AE}" pid="24" name="TaxCatchAll">
    <vt:lpwstr/>
  </property>
  <property fmtid="{D5CDD505-2E9C-101B-9397-08002B2CF9AE}" pid="25" name="ItemRetentionFormula">
    <vt:lpwstr>&lt;formula id="Microsoft.Office.RecordsManagement.PolicyFeatures.Expiration.Formula.BuiltIn"&gt;&lt;number&gt;18&lt;/number&gt;&lt;property&gt;Modified&lt;/property&gt;&lt;period&gt;months&lt;/period&gt;&lt;/formula&gt;</vt:lpwstr>
  </property>
  <property fmtid="{D5CDD505-2E9C-101B-9397-08002B2CF9AE}" pid="26" name="_dlc_policyId">
    <vt:lpwstr/>
  </property>
  <property fmtid="{D5CDD505-2E9C-101B-9397-08002B2CF9AE}" pid="27" name="Document Reference">
    <vt:lpwstr/>
  </property>
  <property fmtid="{D5CDD505-2E9C-101B-9397-08002B2CF9AE}" pid="28" name="Document Status">
    <vt:lpwstr>Draft</vt:lpwstr>
  </property>
  <property fmtid="{D5CDD505-2E9C-101B-9397-08002B2CF9AE}" pid="29" name="Document Classification">
    <vt:lpwstr>Training</vt:lpwstr>
  </property>
</Properties>
</file>